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6" r:id="rId1"/>
  </p:sldMasterIdLst>
  <p:notesMasterIdLst>
    <p:notesMasterId r:id="rId37"/>
  </p:notesMasterIdLst>
  <p:handoutMasterIdLst>
    <p:handoutMasterId r:id="rId38"/>
  </p:handoutMasterIdLst>
  <p:sldIdLst>
    <p:sldId id="510" r:id="rId2"/>
    <p:sldId id="408" r:id="rId3"/>
    <p:sldId id="496" r:id="rId4"/>
    <p:sldId id="512" r:id="rId5"/>
    <p:sldId id="509" r:id="rId6"/>
    <p:sldId id="514" r:id="rId7"/>
    <p:sldId id="513" r:id="rId8"/>
    <p:sldId id="516" r:id="rId9"/>
    <p:sldId id="517" r:id="rId10"/>
    <p:sldId id="511" r:id="rId11"/>
    <p:sldId id="505" r:id="rId12"/>
    <p:sldId id="503" r:id="rId13"/>
    <p:sldId id="504" r:id="rId14"/>
    <p:sldId id="519" r:id="rId15"/>
    <p:sldId id="520" r:id="rId16"/>
    <p:sldId id="521" r:id="rId17"/>
    <p:sldId id="522" r:id="rId18"/>
    <p:sldId id="532" r:id="rId19"/>
    <p:sldId id="533" r:id="rId20"/>
    <p:sldId id="534" r:id="rId21"/>
    <p:sldId id="537" r:id="rId22"/>
    <p:sldId id="538" r:id="rId23"/>
    <p:sldId id="539" r:id="rId24"/>
    <p:sldId id="540" r:id="rId25"/>
    <p:sldId id="541" r:id="rId26"/>
    <p:sldId id="523" r:id="rId27"/>
    <p:sldId id="524" r:id="rId28"/>
    <p:sldId id="525" r:id="rId29"/>
    <p:sldId id="526" r:id="rId30"/>
    <p:sldId id="527" r:id="rId31"/>
    <p:sldId id="528" r:id="rId32"/>
    <p:sldId id="529" r:id="rId33"/>
    <p:sldId id="530" r:id="rId34"/>
    <p:sldId id="531" r:id="rId35"/>
    <p:sldId id="405" r:id="rId36"/>
  </p:sldIdLst>
  <p:sldSz cx="9144000" cy="6858000" type="screen4x3"/>
  <p:notesSz cx="7019925" cy="9305925"/>
  <p:custDataLst>
    <p:tags r:id="rId3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5BD1763-AECF-5148-8874-B68A7A2EA869}">
          <p14:sldIdLst>
            <p14:sldId id="510"/>
            <p14:sldId id="408"/>
            <p14:sldId id="496"/>
            <p14:sldId id="512"/>
            <p14:sldId id="509"/>
            <p14:sldId id="514"/>
            <p14:sldId id="513"/>
            <p14:sldId id="516"/>
            <p14:sldId id="517"/>
            <p14:sldId id="511"/>
            <p14:sldId id="505"/>
            <p14:sldId id="503"/>
            <p14:sldId id="504"/>
            <p14:sldId id="519"/>
            <p14:sldId id="520"/>
            <p14:sldId id="521"/>
            <p14:sldId id="522"/>
            <p14:sldId id="532"/>
            <p14:sldId id="533"/>
            <p14:sldId id="534"/>
            <p14:sldId id="537"/>
            <p14:sldId id="538"/>
            <p14:sldId id="539"/>
            <p14:sldId id="540"/>
            <p14:sldId id="541"/>
            <p14:sldId id="523"/>
            <p14:sldId id="524"/>
            <p14:sldId id="525"/>
            <p14:sldId id="526"/>
            <p14:sldId id="527"/>
            <p14:sldId id="528"/>
            <p14:sldId id="529"/>
            <p14:sldId id="530"/>
            <p14:sldId id="531"/>
            <p14:sldId id="40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60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82" autoAdjust="0"/>
    <p:restoredTop sz="74038" autoAdjust="0"/>
  </p:normalViewPr>
  <p:slideViewPr>
    <p:cSldViewPr>
      <p:cViewPr varScale="1">
        <p:scale>
          <a:sx n="56" d="100"/>
          <a:sy n="56" d="100"/>
        </p:scale>
        <p:origin x="2384" y="1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307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650"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6688" y="0"/>
            <a:ext cx="3041650" cy="465138"/>
          </a:xfrm>
          <a:prstGeom prst="rect">
            <a:avLst/>
          </a:prstGeom>
        </p:spPr>
        <p:txBody>
          <a:bodyPr vert="horz" lIns="91440" tIns="45720" rIns="91440" bIns="45720" rtlCol="0"/>
          <a:lstStyle>
            <a:lvl1pPr algn="r">
              <a:defRPr sz="1200"/>
            </a:lvl1pPr>
          </a:lstStyle>
          <a:p>
            <a:fld id="{EC9F9595-05FE-423A-826E-8E3DD9E1F5FC}" type="datetimeFigureOut">
              <a:rPr lang="en-US" smtClean="0"/>
              <a:pPr/>
              <a:t>3/5/18</a:t>
            </a:fld>
            <a:endParaRPr lang="en-US"/>
          </a:p>
        </p:txBody>
      </p:sp>
      <p:sp>
        <p:nvSpPr>
          <p:cNvPr id="4" name="Footer Placeholder 3"/>
          <p:cNvSpPr>
            <a:spLocks noGrp="1"/>
          </p:cNvSpPr>
          <p:nvPr>
            <p:ph type="ftr" sz="quarter" idx="2"/>
          </p:nvPr>
        </p:nvSpPr>
        <p:spPr>
          <a:xfrm>
            <a:off x="0" y="8839200"/>
            <a:ext cx="3041650"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6688" y="8839200"/>
            <a:ext cx="3041650" cy="465138"/>
          </a:xfrm>
          <a:prstGeom prst="rect">
            <a:avLst/>
          </a:prstGeom>
        </p:spPr>
        <p:txBody>
          <a:bodyPr vert="horz" lIns="91440" tIns="45720" rIns="91440" bIns="45720" rtlCol="0" anchor="b"/>
          <a:lstStyle>
            <a:lvl1pPr algn="r">
              <a:defRPr sz="1200"/>
            </a:lvl1pPr>
          </a:lstStyle>
          <a:p>
            <a:fld id="{63F369CF-8D25-4BE6-BAA9-D30F790BD103}" type="slidenum">
              <a:rPr lang="en-US" smtClean="0"/>
              <a:pPr/>
              <a:t>‹#›</a:t>
            </a:fld>
            <a:endParaRPr lang="en-US"/>
          </a:p>
        </p:txBody>
      </p:sp>
    </p:spTree>
    <p:extLst>
      <p:ext uri="{BB962C8B-B14F-4D97-AF65-F5344CB8AC3E}">
        <p14:creationId xmlns:p14="http://schemas.microsoft.com/office/powerpoint/2010/main" val="17054421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968" cy="465296"/>
          </a:xfrm>
          <a:prstGeom prst="rect">
            <a:avLst/>
          </a:prstGeom>
        </p:spPr>
        <p:txBody>
          <a:bodyPr vert="horz" lIns="93287" tIns="46644" rIns="93287" bIns="46644" rtlCol="0"/>
          <a:lstStyle>
            <a:lvl1pPr algn="l">
              <a:defRPr sz="1200"/>
            </a:lvl1pPr>
          </a:lstStyle>
          <a:p>
            <a:endParaRPr lang="en-US"/>
          </a:p>
        </p:txBody>
      </p:sp>
      <p:sp>
        <p:nvSpPr>
          <p:cNvPr id="3" name="Date Placeholder 2"/>
          <p:cNvSpPr>
            <a:spLocks noGrp="1"/>
          </p:cNvSpPr>
          <p:nvPr>
            <p:ph type="dt" idx="1"/>
          </p:nvPr>
        </p:nvSpPr>
        <p:spPr>
          <a:xfrm>
            <a:off x="3976333" y="0"/>
            <a:ext cx="3041968" cy="465296"/>
          </a:xfrm>
          <a:prstGeom prst="rect">
            <a:avLst/>
          </a:prstGeom>
        </p:spPr>
        <p:txBody>
          <a:bodyPr vert="horz" lIns="93287" tIns="46644" rIns="93287" bIns="46644" rtlCol="0"/>
          <a:lstStyle>
            <a:lvl1pPr algn="r">
              <a:defRPr sz="1200"/>
            </a:lvl1pPr>
          </a:lstStyle>
          <a:p>
            <a:fld id="{CE7076BB-EE26-45BD-8B09-B1D6D87E2826}" type="datetimeFigureOut">
              <a:rPr lang="en-US" smtClean="0"/>
              <a:pPr/>
              <a:t>3/5/18</a:t>
            </a:fld>
            <a:endParaRPr lang="en-US"/>
          </a:p>
        </p:txBody>
      </p:sp>
      <p:sp>
        <p:nvSpPr>
          <p:cNvPr id="4" name="Slide Image Placeholder 3"/>
          <p:cNvSpPr>
            <a:spLocks noGrp="1" noRot="1" noChangeAspect="1"/>
          </p:cNvSpPr>
          <p:nvPr>
            <p:ph type="sldImg" idx="2"/>
          </p:nvPr>
        </p:nvSpPr>
        <p:spPr>
          <a:xfrm>
            <a:off x="1184275" y="698500"/>
            <a:ext cx="4651375" cy="3489325"/>
          </a:xfrm>
          <a:prstGeom prst="rect">
            <a:avLst/>
          </a:prstGeom>
          <a:noFill/>
          <a:ln w="12700">
            <a:solidFill>
              <a:prstClr val="black"/>
            </a:solidFill>
          </a:ln>
        </p:spPr>
        <p:txBody>
          <a:bodyPr vert="horz" lIns="93287" tIns="46644" rIns="93287" bIns="46644" rtlCol="0" anchor="ctr"/>
          <a:lstStyle/>
          <a:p>
            <a:endParaRPr lang="en-US"/>
          </a:p>
        </p:txBody>
      </p:sp>
      <p:sp>
        <p:nvSpPr>
          <p:cNvPr id="5" name="Notes Placeholder 4"/>
          <p:cNvSpPr>
            <a:spLocks noGrp="1"/>
          </p:cNvSpPr>
          <p:nvPr>
            <p:ph type="body" sz="quarter" idx="3"/>
          </p:nvPr>
        </p:nvSpPr>
        <p:spPr>
          <a:xfrm>
            <a:off x="701993" y="4420315"/>
            <a:ext cx="5615940" cy="4187666"/>
          </a:xfrm>
          <a:prstGeom prst="rect">
            <a:avLst/>
          </a:prstGeom>
        </p:spPr>
        <p:txBody>
          <a:bodyPr vert="horz" lIns="93287" tIns="46644" rIns="93287" bIns="4664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9014"/>
            <a:ext cx="3041968" cy="465296"/>
          </a:xfrm>
          <a:prstGeom prst="rect">
            <a:avLst/>
          </a:prstGeom>
        </p:spPr>
        <p:txBody>
          <a:bodyPr vert="horz" lIns="93287" tIns="46644" rIns="93287" bIns="46644" rtlCol="0" anchor="b"/>
          <a:lstStyle>
            <a:lvl1pPr algn="l">
              <a:defRPr sz="1200"/>
            </a:lvl1pPr>
          </a:lstStyle>
          <a:p>
            <a:endParaRPr lang="en-US"/>
          </a:p>
        </p:txBody>
      </p:sp>
      <p:sp>
        <p:nvSpPr>
          <p:cNvPr id="7" name="Slide Number Placeholder 6"/>
          <p:cNvSpPr>
            <a:spLocks noGrp="1"/>
          </p:cNvSpPr>
          <p:nvPr>
            <p:ph type="sldNum" sz="quarter" idx="5"/>
          </p:nvPr>
        </p:nvSpPr>
        <p:spPr>
          <a:xfrm>
            <a:off x="3976333" y="8839014"/>
            <a:ext cx="3041968" cy="465296"/>
          </a:xfrm>
          <a:prstGeom prst="rect">
            <a:avLst/>
          </a:prstGeom>
        </p:spPr>
        <p:txBody>
          <a:bodyPr vert="horz" lIns="93287" tIns="46644" rIns="93287" bIns="46644" rtlCol="0" anchor="b"/>
          <a:lstStyle>
            <a:lvl1pPr algn="r">
              <a:defRPr sz="1200"/>
            </a:lvl1pPr>
          </a:lstStyle>
          <a:p>
            <a:fld id="{2B101EE5-5624-47A5-BBA8-A07AB78E5CF7}" type="slidenum">
              <a:rPr lang="en-US" smtClean="0"/>
              <a:pPr/>
              <a:t>‹#›</a:t>
            </a:fld>
            <a:endParaRPr lang="en-US"/>
          </a:p>
        </p:txBody>
      </p:sp>
    </p:spTree>
    <p:extLst>
      <p:ext uri="{BB962C8B-B14F-4D97-AF65-F5344CB8AC3E}">
        <p14:creationId xmlns:p14="http://schemas.microsoft.com/office/powerpoint/2010/main" val="336232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B101EE5-5624-47A5-BBA8-A07AB78E5CF7}" type="slidenum">
              <a:rPr lang="en-US" smtClean="0"/>
              <a:pPr/>
              <a:t>1</a:t>
            </a:fld>
            <a:endParaRPr lang="en-US"/>
          </a:p>
        </p:txBody>
      </p:sp>
    </p:spTree>
    <p:extLst>
      <p:ext uri="{BB962C8B-B14F-4D97-AF65-F5344CB8AC3E}">
        <p14:creationId xmlns:p14="http://schemas.microsoft.com/office/powerpoint/2010/main" val="35756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B101EE5-5624-47A5-BBA8-A07AB78E5CF7}" type="slidenum">
              <a:rPr lang="en-US" smtClean="0"/>
              <a:pPr/>
              <a:t>10</a:t>
            </a:fld>
            <a:endParaRPr lang="en-US"/>
          </a:p>
        </p:txBody>
      </p:sp>
    </p:spTree>
    <p:extLst>
      <p:ext uri="{BB962C8B-B14F-4D97-AF65-F5344CB8AC3E}">
        <p14:creationId xmlns:p14="http://schemas.microsoft.com/office/powerpoint/2010/main" val="783387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Ralph </a:t>
            </a:r>
            <a:r>
              <a:rPr lang="en-US" dirty="0" err="1"/>
              <a:t>Capasso</a:t>
            </a:r>
            <a:endParaRPr lang="en-US" dirty="0"/>
          </a:p>
        </p:txBody>
      </p:sp>
      <p:sp>
        <p:nvSpPr>
          <p:cNvPr id="4" name="Slide Number Placeholder 3"/>
          <p:cNvSpPr>
            <a:spLocks noGrp="1"/>
          </p:cNvSpPr>
          <p:nvPr>
            <p:ph type="sldNum" sz="quarter" idx="10"/>
          </p:nvPr>
        </p:nvSpPr>
        <p:spPr/>
        <p:txBody>
          <a:bodyPr/>
          <a:lstStyle/>
          <a:p>
            <a:fld id="{2B101EE5-5624-47A5-BBA8-A07AB78E5CF7}" type="slidenum">
              <a:rPr lang="en-US" smtClean="0"/>
              <a:pPr/>
              <a:t>11</a:t>
            </a:fld>
            <a:endParaRPr lang="en-US"/>
          </a:p>
        </p:txBody>
      </p:sp>
    </p:spTree>
    <p:extLst>
      <p:ext uri="{BB962C8B-B14F-4D97-AF65-F5344CB8AC3E}">
        <p14:creationId xmlns:p14="http://schemas.microsoft.com/office/powerpoint/2010/main" val="168057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B101EE5-5624-47A5-BBA8-A07AB78E5CF7}" type="slidenum">
              <a:rPr lang="en-US" smtClean="0"/>
              <a:pPr/>
              <a:t>12</a:t>
            </a:fld>
            <a:endParaRPr lang="en-US"/>
          </a:p>
        </p:txBody>
      </p:sp>
    </p:spTree>
    <p:extLst>
      <p:ext uri="{BB962C8B-B14F-4D97-AF65-F5344CB8AC3E}">
        <p14:creationId xmlns:p14="http://schemas.microsoft.com/office/powerpoint/2010/main" val="410134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B101EE5-5624-47A5-BBA8-A07AB78E5CF7}" type="slidenum">
              <a:rPr lang="en-US" smtClean="0"/>
              <a:pPr/>
              <a:t>13</a:t>
            </a:fld>
            <a:endParaRPr lang="en-US"/>
          </a:p>
        </p:txBody>
      </p:sp>
    </p:spTree>
    <p:extLst>
      <p:ext uri="{BB962C8B-B14F-4D97-AF65-F5344CB8AC3E}">
        <p14:creationId xmlns:p14="http://schemas.microsoft.com/office/powerpoint/2010/main" val="10386269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B101EE5-5624-47A5-BBA8-A07AB78E5CF7}" type="slidenum">
              <a:rPr lang="en-US" smtClean="0"/>
              <a:pPr/>
              <a:t>14</a:t>
            </a:fld>
            <a:endParaRPr lang="en-US"/>
          </a:p>
        </p:txBody>
      </p:sp>
    </p:spTree>
    <p:extLst>
      <p:ext uri="{BB962C8B-B14F-4D97-AF65-F5344CB8AC3E}">
        <p14:creationId xmlns:p14="http://schemas.microsoft.com/office/powerpoint/2010/main" val="2539626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Dynamic programming involves</a:t>
            </a:r>
          </a:p>
          <a:p>
            <a:r>
              <a:rPr lang="en-US"/>
              <a:t>https://www.polleverywhere.com/multiple_choice_polls/2PtqUoVJwLZpYob</a:t>
            </a:r>
          </a:p>
        </p:txBody>
      </p:sp>
      <p:sp>
        <p:nvSpPr>
          <p:cNvPr id="4" name="Slide Number Placeholder 3"/>
          <p:cNvSpPr>
            <a:spLocks noGrp="1"/>
          </p:cNvSpPr>
          <p:nvPr>
            <p:ph type="sldNum" sz="quarter" idx="10"/>
          </p:nvPr>
        </p:nvSpPr>
        <p:spPr/>
        <p:txBody>
          <a:bodyPr/>
          <a:lstStyle/>
          <a:p>
            <a:fld id="{2B101EE5-5624-47A5-BBA8-A07AB78E5CF7}" type="slidenum">
              <a:rPr lang="en-US" smtClean="0"/>
              <a:pPr/>
              <a:t>15</a:t>
            </a:fld>
            <a:endParaRPr lang="en-US"/>
          </a:p>
        </p:txBody>
      </p:sp>
    </p:spTree>
    <p:extLst>
      <p:ext uri="{BB962C8B-B14F-4D97-AF65-F5344CB8AC3E}">
        <p14:creationId xmlns:p14="http://schemas.microsoft.com/office/powerpoint/2010/main" val="1081449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one major advantage of Dynamic Programming that you've seen?</a:t>
            </a:r>
          </a:p>
          <a:p>
            <a:r>
              <a:rPr lang="en-US"/>
              <a:t>https://www.polleverywhere.com/free_text_polls/SDxM3Nsx9Vd25LW</a:t>
            </a:r>
          </a:p>
        </p:txBody>
      </p:sp>
      <p:sp>
        <p:nvSpPr>
          <p:cNvPr id="4" name="Slide Number Placeholder 3"/>
          <p:cNvSpPr>
            <a:spLocks noGrp="1"/>
          </p:cNvSpPr>
          <p:nvPr>
            <p:ph type="sldNum" sz="quarter" idx="10"/>
          </p:nvPr>
        </p:nvSpPr>
        <p:spPr/>
        <p:txBody>
          <a:bodyPr/>
          <a:lstStyle/>
          <a:p>
            <a:fld id="{2B101EE5-5624-47A5-BBA8-A07AB78E5CF7}" type="slidenum">
              <a:rPr lang="en-US" smtClean="0"/>
              <a:pPr/>
              <a:t>16</a:t>
            </a:fld>
            <a:endParaRPr lang="en-US"/>
          </a:p>
        </p:txBody>
      </p:sp>
    </p:spTree>
    <p:extLst>
      <p:ext uri="{BB962C8B-B14F-4D97-AF65-F5344CB8AC3E}">
        <p14:creationId xmlns:p14="http://schemas.microsoft.com/office/powerpoint/2010/main" val="37142460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fast do parenthesizations grow?</a:t>
            </a:r>
          </a:p>
          <a:p>
            <a:r>
              <a:rPr lang="en-US"/>
              <a:t>https://www.polleverywhere.com/multiple_choice_polls/CvaTcNy19Mwqr6F</a:t>
            </a:r>
          </a:p>
        </p:txBody>
      </p:sp>
      <p:sp>
        <p:nvSpPr>
          <p:cNvPr id="4" name="Slide Number Placeholder 3"/>
          <p:cNvSpPr>
            <a:spLocks noGrp="1"/>
          </p:cNvSpPr>
          <p:nvPr>
            <p:ph type="sldNum" sz="quarter" idx="10"/>
          </p:nvPr>
        </p:nvSpPr>
        <p:spPr/>
        <p:txBody>
          <a:bodyPr/>
          <a:lstStyle/>
          <a:p>
            <a:fld id="{2B101EE5-5624-47A5-BBA8-A07AB78E5CF7}" type="slidenum">
              <a:rPr lang="en-US" smtClean="0"/>
              <a:pPr/>
              <a:t>17</a:t>
            </a:fld>
            <a:endParaRPr lang="en-US"/>
          </a:p>
        </p:txBody>
      </p:sp>
    </p:spTree>
    <p:extLst>
      <p:ext uri="{BB962C8B-B14F-4D97-AF65-F5344CB8AC3E}">
        <p14:creationId xmlns:p14="http://schemas.microsoft.com/office/powerpoint/2010/main" val="28482569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B101EE5-5624-47A5-BBA8-A07AB78E5CF7}" type="slidenum">
              <a:rPr lang="en-US" smtClean="0"/>
              <a:pPr/>
              <a:t>18</a:t>
            </a:fld>
            <a:endParaRPr lang="en-US"/>
          </a:p>
        </p:txBody>
      </p:sp>
    </p:spTree>
    <p:extLst>
      <p:ext uri="{BB962C8B-B14F-4D97-AF65-F5344CB8AC3E}">
        <p14:creationId xmlns:p14="http://schemas.microsoft.com/office/powerpoint/2010/main" val="36476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B101EE5-5624-47A5-BBA8-A07AB78E5CF7}" type="slidenum">
              <a:rPr lang="en-US" smtClean="0"/>
              <a:pPr/>
              <a:t>19</a:t>
            </a:fld>
            <a:endParaRPr lang="en-US"/>
          </a:p>
        </p:txBody>
      </p:sp>
    </p:spTree>
    <p:extLst>
      <p:ext uri="{BB962C8B-B14F-4D97-AF65-F5344CB8AC3E}">
        <p14:creationId xmlns:p14="http://schemas.microsoft.com/office/powerpoint/2010/main" val="159652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B101EE5-5624-47A5-BBA8-A07AB78E5CF7}" type="slidenum">
              <a:rPr lang="en-US" smtClean="0"/>
              <a:pPr/>
              <a:t>2</a:t>
            </a:fld>
            <a:endParaRPr lang="en-US"/>
          </a:p>
        </p:txBody>
      </p:sp>
    </p:spTree>
    <p:extLst>
      <p:ext uri="{BB962C8B-B14F-4D97-AF65-F5344CB8AC3E}">
        <p14:creationId xmlns:p14="http://schemas.microsoft.com/office/powerpoint/2010/main" val="628966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B101EE5-5624-47A5-BBA8-A07AB78E5CF7}" type="slidenum">
              <a:rPr lang="en-US" smtClean="0"/>
              <a:pPr/>
              <a:t>20</a:t>
            </a:fld>
            <a:endParaRPr lang="en-US"/>
          </a:p>
        </p:txBody>
      </p:sp>
    </p:spTree>
    <p:extLst>
      <p:ext uri="{BB962C8B-B14F-4D97-AF65-F5344CB8AC3E}">
        <p14:creationId xmlns:p14="http://schemas.microsoft.com/office/powerpoint/2010/main" val="36805047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B101EE5-5624-47A5-BBA8-A07AB78E5CF7}" type="slidenum">
              <a:rPr lang="en-US" smtClean="0"/>
              <a:pPr/>
              <a:t>21</a:t>
            </a:fld>
            <a:endParaRPr lang="en-US"/>
          </a:p>
        </p:txBody>
      </p:sp>
    </p:spTree>
    <p:extLst>
      <p:ext uri="{BB962C8B-B14F-4D97-AF65-F5344CB8AC3E}">
        <p14:creationId xmlns:p14="http://schemas.microsoft.com/office/powerpoint/2010/main" val="9882009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B101EE5-5624-47A5-BBA8-A07AB78E5CF7}" type="slidenum">
              <a:rPr lang="en-US" smtClean="0"/>
              <a:pPr/>
              <a:t>22</a:t>
            </a:fld>
            <a:endParaRPr lang="en-US"/>
          </a:p>
        </p:txBody>
      </p:sp>
    </p:spTree>
    <p:extLst>
      <p:ext uri="{BB962C8B-B14F-4D97-AF65-F5344CB8AC3E}">
        <p14:creationId xmlns:p14="http://schemas.microsoft.com/office/powerpoint/2010/main" val="555726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B101EE5-5624-47A5-BBA8-A07AB78E5CF7}" type="slidenum">
              <a:rPr lang="en-US" smtClean="0"/>
              <a:pPr/>
              <a:t>23</a:t>
            </a:fld>
            <a:endParaRPr lang="en-US"/>
          </a:p>
        </p:txBody>
      </p:sp>
    </p:spTree>
    <p:extLst>
      <p:ext uri="{BB962C8B-B14F-4D97-AF65-F5344CB8AC3E}">
        <p14:creationId xmlns:p14="http://schemas.microsoft.com/office/powerpoint/2010/main" val="4254037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B101EE5-5624-47A5-BBA8-A07AB78E5CF7}" type="slidenum">
              <a:rPr lang="en-US" smtClean="0"/>
              <a:pPr/>
              <a:t>24</a:t>
            </a:fld>
            <a:endParaRPr lang="en-US"/>
          </a:p>
        </p:txBody>
      </p:sp>
    </p:spTree>
    <p:extLst>
      <p:ext uri="{BB962C8B-B14F-4D97-AF65-F5344CB8AC3E}">
        <p14:creationId xmlns:p14="http://schemas.microsoft.com/office/powerpoint/2010/main" val="24594268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B101EE5-5624-47A5-BBA8-A07AB78E5CF7}" type="slidenum">
              <a:rPr lang="en-US" smtClean="0"/>
              <a:pPr/>
              <a:t>25</a:t>
            </a:fld>
            <a:endParaRPr lang="en-US"/>
          </a:p>
        </p:txBody>
      </p:sp>
    </p:spTree>
    <p:extLst>
      <p:ext uri="{BB962C8B-B14F-4D97-AF65-F5344CB8AC3E}">
        <p14:creationId xmlns:p14="http://schemas.microsoft.com/office/powerpoint/2010/main" val="15672730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B101EE5-5624-47A5-BBA8-A07AB78E5CF7}" type="slidenum">
              <a:rPr lang="en-US" smtClean="0"/>
              <a:pPr/>
              <a:t>26</a:t>
            </a:fld>
            <a:endParaRPr lang="en-US"/>
          </a:p>
        </p:txBody>
      </p:sp>
    </p:spTree>
    <p:extLst>
      <p:ext uri="{BB962C8B-B14F-4D97-AF65-F5344CB8AC3E}">
        <p14:creationId xmlns:p14="http://schemas.microsoft.com/office/powerpoint/2010/main" val="15361161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did you think of the interviewer's questioning style?</a:t>
            </a:r>
          </a:p>
          <a:p>
            <a:r>
              <a:rPr lang="en-US"/>
              <a:t>https://www.polleverywhere.com/multiple_choice_polls/gXPkEw1cpnly2ho</a:t>
            </a:r>
          </a:p>
        </p:txBody>
      </p:sp>
      <p:sp>
        <p:nvSpPr>
          <p:cNvPr id="4" name="Slide Number Placeholder 3"/>
          <p:cNvSpPr>
            <a:spLocks noGrp="1"/>
          </p:cNvSpPr>
          <p:nvPr>
            <p:ph type="sldNum" sz="quarter" idx="10"/>
          </p:nvPr>
        </p:nvSpPr>
        <p:spPr/>
        <p:txBody>
          <a:bodyPr/>
          <a:lstStyle/>
          <a:p>
            <a:fld id="{2B101EE5-5624-47A5-BBA8-A07AB78E5CF7}" type="slidenum">
              <a:rPr lang="en-US" smtClean="0"/>
              <a:pPr/>
              <a:t>27</a:t>
            </a:fld>
            <a:endParaRPr lang="en-US"/>
          </a:p>
        </p:txBody>
      </p:sp>
    </p:spTree>
    <p:extLst>
      <p:ext uri="{BB962C8B-B14F-4D97-AF65-F5344CB8AC3E}">
        <p14:creationId xmlns:p14="http://schemas.microsoft.com/office/powerpoint/2010/main" val="31570144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did you think of your interviewee?</a:t>
            </a:r>
          </a:p>
          <a:p>
            <a:r>
              <a:rPr lang="en-US"/>
              <a:t>https://www.polleverywhere.com/multiple_choice_polls/2Bcwzs8oRbfzQ4C</a:t>
            </a:r>
          </a:p>
        </p:txBody>
      </p:sp>
      <p:sp>
        <p:nvSpPr>
          <p:cNvPr id="4" name="Slide Number Placeholder 3"/>
          <p:cNvSpPr>
            <a:spLocks noGrp="1"/>
          </p:cNvSpPr>
          <p:nvPr>
            <p:ph type="sldNum" sz="quarter" idx="10"/>
          </p:nvPr>
        </p:nvSpPr>
        <p:spPr/>
        <p:txBody>
          <a:bodyPr/>
          <a:lstStyle/>
          <a:p>
            <a:fld id="{2B101EE5-5624-47A5-BBA8-A07AB78E5CF7}" type="slidenum">
              <a:rPr lang="en-US" smtClean="0"/>
              <a:pPr/>
              <a:t>28</a:t>
            </a:fld>
            <a:endParaRPr lang="en-US"/>
          </a:p>
        </p:txBody>
      </p:sp>
    </p:spTree>
    <p:extLst>
      <p:ext uri="{BB962C8B-B14F-4D97-AF65-F5344CB8AC3E}">
        <p14:creationId xmlns:p14="http://schemas.microsoft.com/office/powerpoint/2010/main" val="31420655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B101EE5-5624-47A5-BBA8-A07AB78E5CF7}" type="slidenum">
              <a:rPr lang="en-US" smtClean="0"/>
              <a:pPr/>
              <a:t>29</a:t>
            </a:fld>
            <a:endParaRPr lang="en-US"/>
          </a:p>
        </p:txBody>
      </p:sp>
    </p:spTree>
    <p:extLst>
      <p:ext uri="{BB962C8B-B14F-4D97-AF65-F5344CB8AC3E}">
        <p14:creationId xmlns:p14="http://schemas.microsoft.com/office/powerpoint/2010/main" val="1430492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B101EE5-5624-47A5-BBA8-A07AB78E5CF7}" type="slidenum">
              <a:rPr lang="en-US" smtClean="0"/>
              <a:pPr/>
              <a:t>3</a:t>
            </a:fld>
            <a:endParaRPr lang="en-US"/>
          </a:p>
        </p:txBody>
      </p:sp>
    </p:spTree>
    <p:extLst>
      <p:ext uri="{BB962C8B-B14F-4D97-AF65-F5344CB8AC3E}">
        <p14:creationId xmlns:p14="http://schemas.microsoft.com/office/powerpoint/2010/main" val="10896537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did you think of HW explanation 1?</a:t>
            </a:r>
          </a:p>
          <a:p>
            <a:r>
              <a:rPr lang="en-US"/>
              <a:t>https://www.polleverywhere.com/multiple_choice_polls/8vmrgZ3VhcBHQvH</a:t>
            </a:r>
          </a:p>
        </p:txBody>
      </p:sp>
      <p:sp>
        <p:nvSpPr>
          <p:cNvPr id="4" name="Slide Number Placeholder 3"/>
          <p:cNvSpPr>
            <a:spLocks noGrp="1"/>
          </p:cNvSpPr>
          <p:nvPr>
            <p:ph type="sldNum" sz="quarter" idx="10"/>
          </p:nvPr>
        </p:nvSpPr>
        <p:spPr/>
        <p:txBody>
          <a:bodyPr/>
          <a:lstStyle/>
          <a:p>
            <a:fld id="{2B101EE5-5624-47A5-BBA8-A07AB78E5CF7}" type="slidenum">
              <a:rPr lang="en-US" smtClean="0"/>
              <a:pPr/>
              <a:t>30</a:t>
            </a:fld>
            <a:endParaRPr lang="en-US"/>
          </a:p>
        </p:txBody>
      </p:sp>
    </p:spTree>
    <p:extLst>
      <p:ext uri="{BB962C8B-B14F-4D97-AF65-F5344CB8AC3E}">
        <p14:creationId xmlns:p14="http://schemas.microsoft.com/office/powerpoint/2010/main" val="26692439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B101EE5-5624-47A5-BBA8-A07AB78E5CF7}" type="slidenum">
              <a:rPr lang="en-US" smtClean="0"/>
              <a:pPr/>
              <a:t>31</a:t>
            </a:fld>
            <a:endParaRPr lang="en-US"/>
          </a:p>
        </p:txBody>
      </p:sp>
    </p:spTree>
    <p:extLst>
      <p:ext uri="{BB962C8B-B14F-4D97-AF65-F5344CB8AC3E}">
        <p14:creationId xmlns:p14="http://schemas.microsoft.com/office/powerpoint/2010/main" val="34744816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did you think of HW explanatiobn #2</a:t>
            </a:r>
          </a:p>
          <a:p>
            <a:r>
              <a:rPr lang="en-US"/>
              <a:t>https://www.polleverywhere.com/multiple_choice_polls/BL1zpHfb2mm0Ruz</a:t>
            </a:r>
          </a:p>
        </p:txBody>
      </p:sp>
      <p:sp>
        <p:nvSpPr>
          <p:cNvPr id="4" name="Slide Number Placeholder 3"/>
          <p:cNvSpPr>
            <a:spLocks noGrp="1"/>
          </p:cNvSpPr>
          <p:nvPr>
            <p:ph type="sldNum" sz="quarter" idx="10"/>
          </p:nvPr>
        </p:nvSpPr>
        <p:spPr/>
        <p:txBody>
          <a:bodyPr/>
          <a:lstStyle/>
          <a:p>
            <a:fld id="{2B101EE5-5624-47A5-BBA8-A07AB78E5CF7}" type="slidenum">
              <a:rPr lang="en-US" smtClean="0"/>
              <a:pPr/>
              <a:t>32</a:t>
            </a:fld>
            <a:endParaRPr lang="en-US"/>
          </a:p>
        </p:txBody>
      </p:sp>
    </p:spTree>
    <p:extLst>
      <p:ext uri="{BB962C8B-B14F-4D97-AF65-F5344CB8AC3E}">
        <p14:creationId xmlns:p14="http://schemas.microsoft.com/office/powerpoint/2010/main" val="41750926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B101EE5-5624-47A5-BBA8-A07AB78E5CF7}" type="slidenum">
              <a:rPr lang="en-US" smtClean="0"/>
              <a:pPr/>
              <a:t>33</a:t>
            </a:fld>
            <a:endParaRPr lang="en-US"/>
          </a:p>
        </p:txBody>
      </p:sp>
    </p:spTree>
    <p:extLst>
      <p:ext uri="{BB962C8B-B14F-4D97-AF65-F5344CB8AC3E}">
        <p14:creationId xmlns:p14="http://schemas.microsoft.com/office/powerpoint/2010/main" val="36891771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did you think of HW explanatiobn #3</a:t>
            </a:r>
          </a:p>
          <a:p>
            <a:r>
              <a:rPr lang="en-US"/>
              <a:t>https://www.polleverywhere.com/multiple_choice_polls/Yafw9lfl8l8gPr8</a:t>
            </a:r>
          </a:p>
        </p:txBody>
      </p:sp>
      <p:sp>
        <p:nvSpPr>
          <p:cNvPr id="4" name="Slide Number Placeholder 3"/>
          <p:cNvSpPr>
            <a:spLocks noGrp="1"/>
          </p:cNvSpPr>
          <p:nvPr>
            <p:ph type="sldNum" sz="quarter" idx="10"/>
          </p:nvPr>
        </p:nvSpPr>
        <p:spPr/>
        <p:txBody>
          <a:bodyPr/>
          <a:lstStyle/>
          <a:p>
            <a:fld id="{2B101EE5-5624-47A5-BBA8-A07AB78E5CF7}" type="slidenum">
              <a:rPr lang="en-US" smtClean="0"/>
              <a:pPr/>
              <a:t>34</a:t>
            </a:fld>
            <a:endParaRPr lang="en-US"/>
          </a:p>
        </p:txBody>
      </p:sp>
    </p:spTree>
    <p:extLst>
      <p:ext uri="{BB962C8B-B14F-4D97-AF65-F5344CB8AC3E}">
        <p14:creationId xmlns:p14="http://schemas.microsoft.com/office/powerpoint/2010/main" val="16127718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B101EE5-5624-47A5-BBA8-A07AB78E5CF7}" type="slidenum">
              <a:rPr lang="en-US" smtClean="0"/>
              <a:pPr/>
              <a:t>35</a:t>
            </a:fld>
            <a:endParaRPr lang="en-US"/>
          </a:p>
        </p:txBody>
      </p:sp>
    </p:spTree>
    <p:extLst>
      <p:ext uri="{BB962C8B-B14F-4D97-AF65-F5344CB8AC3E}">
        <p14:creationId xmlns:p14="http://schemas.microsoft.com/office/powerpoint/2010/main" val="1862875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B101EE5-5624-47A5-BBA8-A07AB78E5CF7}" type="slidenum">
              <a:rPr lang="en-US" smtClean="0"/>
              <a:pPr/>
              <a:t>4</a:t>
            </a:fld>
            <a:endParaRPr lang="en-US"/>
          </a:p>
        </p:txBody>
      </p:sp>
    </p:spTree>
    <p:extLst>
      <p:ext uri="{BB962C8B-B14F-4D97-AF65-F5344CB8AC3E}">
        <p14:creationId xmlns:p14="http://schemas.microsoft.com/office/powerpoint/2010/main" val="296925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B101EE5-5624-47A5-BBA8-A07AB78E5CF7}" type="slidenum">
              <a:rPr lang="en-US" smtClean="0"/>
              <a:pPr/>
              <a:t>5</a:t>
            </a:fld>
            <a:endParaRPr lang="en-US"/>
          </a:p>
        </p:txBody>
      </p:sp>
    </p:spTree>
    <p:extLst>
      <p:ext uri="{BB962C8B-B14F-4D97-AF65-F5344CB8AC3E}">
        <p14:creationId xmlns:p14="http://schemas.microsoft.com/office/powerpoint/2010/main" val="1761250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B101EE5-5624-47A5-BBA8-A07AB78E5CF7}" type="slidenum">
              <a:rPr lang="en-US" smtClean="0"/>
              <a:pPr/>
              <a:t>6</a:t>
            </a:fld>
            <a:endParaRPr lang="en-US"/>
          </a:p>
        </p:txBody>
      </p:sp>
    </p:spTree>
    <p:extLst>
      <p:ext uri="{BB962C8B-B14F-4D97-AF65-F5344CB8AC3E}">
        <p14:creationId xmlns:p14="http://schemas.microsoft.com/office/powerpoint/2010/main" val="1607550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B101EE5-5624-47A5-BBA8-A07AB78E5CF7}" type="slidenum">
              <a:rPr lang="en-US" smtClean="0"/>
              <a:pPr/>
              <a:t>7</a:t>
            </a:fld>
            <a:endParaRPr lang="en-US"/>
          </a:p>
        </p:txBody>
      </p:sp>
    </p:spTree>
    <p:extLst>
      <p:ext uri="{BB962C8B-B14F-4D97-AF65-F5344CB8AC3E}">
        <p14:creationId xmlns:p14="http://schemas.microsoft.com/office/powerpoint/2010/main" val="2117646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B101EE5-5624-47A5-BBA8-A07AB78E5CF7}" type="slidenum">
              <a:rPr lang="en-US" smtClean="0"/>
              <a:pPr/>
              <a:t>8</a:t>
            </a:fld>
            <a:endParaRPr lang="en-US"/>
          </a:p>
        </p:txBody>
      </p:sp>
    </p:spTree>
    <p:extLst>
      <p:ext uri="{BB962C8B-B14F-4D97-AF65-F5344CB8AC3E}">
        <p14:creationId xmlns:p14="http://schemas.microsoft.com/office/powerpoint/2010/main" val="714133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B101EE5-5624-47A5-BBA8-A07AB78E5CF7}" type="slidenum">
              <a:rPr lang="en-US" smtClean="0"/>
              <a:pPr/>
              <a:t>9</a:t>
            </a:fld>
            <a:endParaRPr lang="en-US"/>
          </a:p>
        </p:txBody>
      </p:sp>
    </p:spTree>
    <p:extLst>
      <p:ext uri="{BB962C8B-B14F-4D97-AF65-F5344CB8AC3E}">
        <p14:creationId xmlns:p14="http://schemas.microsoft.com/office/powerpoint/2010/main" val="1566098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6211341-8B9E-4B49-8399-9D780D3D9F03}" type="datetimeFigureOut">
              <a:rPr lang="en-US" smtClean="0"/>
              <a:t>3/5/18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B5165B-1689-47E8-94D3-7602158C4C4C}" type="slidenum">
              <a:rPr lang="en-US" smtClean="0"/>
              <a:t>‹#›</a:t>
            </a:fld>
            <a:endParaRPr lang="en-US"/>
          </a:p>
        </p:txBody>
      </p:sp>
    </p:spTree>
    <p:extLst>
      <p:ext uri="{BB962C8B-B14F-4D97-AF65-F5344CB8AC3E}">
        <p14:creationId xmlns:p14="http://schemas.microsoft.com/office/powerpoint/2010/main" val="40204110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211341-8B9E-4B49-8399-9D780D3D9F03}" type="datetimeFigureOut">
              <a:rPr lang="en-US" smtClean="0"/>
              <a:t>3/5/18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B5165B-1689-47E8-94D3-7602158C4C4C}" type="slidenum">
              <a:rPr lang="en-US" smtClean="0"/>
              <a:t>‹#›</a:t>
            </a:fld>
            <a:endParaRPr lang="en-US"/>
          </a:p>
        </p:txBody>
      </p:sp>
    </p:spTree>
    <p:extLst>
      <p:ext uri="{BB962C8B-B14F-4D97-AF65-F5344CB8AC3E}">
        <p14:creationId xmlns:p14="http://schemas.microsoft.com/office/powerpoint/2010/main" val="3629274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211341-8B9E-4B49-8399-9D780D3D9F03}" type="datetimeFigureOut">
              <a:rPr lang="en-US" smtClean="0"/>
              <a:t>3/5/18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B5165B-1689-47E8-94D3-7602158C4C4C}" type="slidenum">
              <a:rPr lang="en-US" smtClean="0"/>
              <a:t>‹#›</a:t>
            </a:fld>
            <a:endParaRPr lang="en-US"/>
          </a:p>
        </p:txBody>
      </p:sp>
    </p:spTree>
    <p:extLst>
      <p:ext uri="{BB962C8B-B14F-4D97-AF65-F5344CB8AC3E}">
        <p14:creationId xmlns:p14="http://schemas.microsoft.com/office/powerpoint/2010/main" val="22079847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a:prstGeom prst="rect">
            <a:avLst/>
          </a:prstGeom>
        </p:spPr>
        <p:txBody>
          <a:bodyPr>
            <a:normAutofit/>
          </a:bodyPr>
          <a:lstStyle>
            <a:lvl1pPr algn="l">
              <a:defRPr sz="4000" b="1" baseline="0">
                <a:solidFill>
                  <a:srgbClr val="286017"/>
                </a:solidFill>
              </a:defRPr>
            </a:lvl1pPr>
          </a:lstStyle>
          <a:p>
            <a:r>
              <a:rPr lang="en-US" dirty="0"/>
              <a:t>Click to edit Master title style</a:t>
            </a:r>
          </a:p>
        </p:txBody>
      </p:sp>
      <p:sp>
        <p:nvSpPr>
          <p:cNvPr id="3" name="Content Placeholder 2"/>
          <p:cNvSpPr>
            <a:spLocks noGrp="1"/>
          </p:cNvSpPr>
          <p:nvPr>
            <p:ph idx="1"/>
          </p:nvPr>
        </p:nvSpPr>
        <p:spPr>
          <a:xfrm>
            <a:off x="457200" y="1752600"/>
            <a:ext cx="8229600" cy="4373563"/>
          </a:xfrm>
          <a:prstGeom prst="rect">
            <a:avLst/>
          </a:prstGeom>
        </p:spPr>
        <p:txBody>
          <a:bodyPr>
            <a:normAutofit/>
          </a:bodyPr>
          <a:lstStyle>
            <a:lvl1pPr>
              <a:defRPr sz="2400"/>
            </a:lvl1pPr>
          </a:lstStyle>
          <a:p>
            <a:pPr lvl="0"/>
            <a:r>
              <a:rPr lang="en-US" dirty="0"/>
              <a:t>Click to edit Master text styles</a:t>
            </a:r>
          </a:p>
        </p:txBody>
      </p:sp>
      <p:sp>
        <p:nvSpPr>
          <p:cNvPr id="7" name="Content Placeholder 2"/>
          <p:cNvSpPr>
            <a:spLocks noGrp="1"/>
          </p:cNvSpPr>
          <p:nvPr>
            <p:ph idx="13" hasCustomPrompt="1"/>
          </p:nvPr>
        </p:nvSpPr>
        <p:spPr>
          <a:xfrm>
            <a:off x="457200" y="990600"/>
            <a:ext cx="8229600" cy="609599"/>
          </a:xfrm>
          <a:prstGeom prst="rect">
            <a:avLst/>
          </a:prstGeom>
        </p:spPr>
        <p:txBody>
          <a:bodyPr/>
          <a:lstStyle>
            <a:lvl1pPr algn="l">
              <a:buNone/>
              <a:defRPr sz="2800" baseline="0">
                <a:solidFill>
                  <a:srgbClr val="286017"/>
                </a:solidFill>
              </a:defRPr>
            </a:lvl1pPr>
            <a:lvl2pPr>
              <a:buNone/>
              <a:defRPr/>
            </a:lvl2pPr>
            <a:lvl5pPr>
              <a:buNone/>
              <a:defRPr/>
            </a:lvl5pPr>
          </a:lstStyle>
          <a:p>
            <a:pPr lvl="0"/>
            <a:r>
              <a:rPr lang="en-US" dirty="0"/>
              <a:t>Click to edit subtitle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211341-8B9E-4B49-8399-9D780D3D9F03}" type="datetimeFigureOut">
              <a:rPr lang="en-US" smtClean="0"/>
              <a:t>3/5/18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B5165B-1689-47E8-94D3-7602158C4C4C}" type="slidenum">
              <a:rPr lang="en-US" smtClean="0"/>
              <a:t>‹#›</a:t>
            </a:fld>
            <a:endParaRPr lang="en-US"/>
          </a:p>
        </p:txBody>
      </p:sp>
    </p:spTree>
    <p:extLst>
      <p:ext uri="{BB962C8B-B14F-4D97-AF65-F5344CB8AC3E}">
        <p14:creationId xmlns:p14="http://schemas.microsoft.com/office/powerpoint/2010/main" val="2654428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211341-8B9E-4B49-8399-9D780D3D9F03}" type="datetimeFigureOut">
              <a:rPr lang="en-US" smtClean="0"/>
              <a:t>3/5/18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B5165B-1689-47E8-94D3-7602158C4C4C}" type="slidenum">
              <a:rPr lang="en-US" smtClean="0"/>
              <a:t>‹#›</a:t>
            </a:fld>
            <a:endParaRPr lang="en-US"/>
          </a:p>
        </p:txBody>
      </p:sp>
    </p:spTree>
    <p:extLst>
      <p:ext uri="{BB962C8B-B14F-4D97-AF65-F5344CB8AC3E}">
        <p14:creationId xmlns:p14="http://schemas.microsoft.com/office/powerpoint/2010/main" val="3294082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6211341-8B9E-4B49-8399-9D780D3D9F03}" type="datetimeFigureOut">
              <a:rPr lang="en-US" smtClean="0"/>
              <a:t>3/5/18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B5165B-1689-47E8-94D3-7602158C4C4C}" type="slidenum">
              <a:rPr lang="en-US" smtClean="0"/>
              <a:t>‹#›</a:t>
            </a:fld>
            <a:endParaRPr lang="en-US"/>
          </a:p>
        </p:txBody>
      </p:sp>
    </p:spTree>
    <p:extLst>
      <p:ext uri="{BB962C8B-B14F-4D97-AF65-F5344CB8AC3E}">
        <p14:creationId xmlns:p14="http://schemas.microsoft.com/office/powerpoint/2010/main" val="2328380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6211341-8B9E-4B49-8399-9D780D3D9F03}" type="datetimeFigureOut">
              <a:rPr lang="en-US" smtClean="0"/>
              <a:t>3/5/18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9B5165B-1689-47E8-94D3-7602158C4C4C}" type="slidenum">
              <a:rPr lang="en-US" smtClean="0"/>
              <a:t>‹#›</a:t>
            </a:fld>
            <a:endParaRPr lang="en-US"/>
          </a:p>
        </p:txBody>
      </p:sp>
    </p:spTree>
    <p:extLst>
      <p:ext uri="{BB962C8B-B14F-4D97-AF65-F5344CB8AC3E}">
        <p14:creationId xmlns:p14="http://schemas.microsoft.com/office/powerpoint/2010/main" val="2521658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6211341-8B9E-4B49-8399-9D780D3D9F03}" type="datetimeFigureOut">
              <a:rPr lang="en-US" smtClean="0"/>
              <a:t>3/5/18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B5165B-1689-47E8-94D3-7602158C4C4C}" type="slidenum">
              <a:rPr lang="en-US" smtClean="0"/>
              <a:t>‹#›</a:t>
            </a:fld>
            <a:endParaRPr lang="en-US"/>
          </a:p>
        </p:txBody>
      </p:sp>
    </p:spTree>
    <p:extLst>
      <p:ext uri="{BB962C8B-B14F-4D97-AF65-F5344CB8AC3E}">
        <p14:creationId xmlns:p14="http://schemas.microsoft.com/office/powerpoint/2010/main" val="2779120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211341-8B9E-4B49-8399-9D780D3D9F03}" type="datetimeFigureOut">
              <a:rPr lang="en-US" smtClean="0"/>
              <a:t>3/5/18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B5165B-1689-47E8-94D3-7602158C4C4C}" type="slidenum">
              <a:rPr lang="en-US" smtClean="0"/>
              <a:t>‹#›</a:t>
            </a:fld>
            <a:endParaRPr lang="en-US"/>
          </a:p>
        </p:txBody>
      </p:sp>
    </p:spTree>
    <p:extLst>
      <p:ext uri="{BB962C8B-B14F-4D97-AF65-F5344CB8AC3E}">
        <p14:creationId xmlns:p14="http://schemas.microsoft.com/office/powerpoint/2010/main" val="2068985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6211341-8B9E-4B49-8399-9D780D3D9F03}" type="datetimeFigureOut">
              <a:rPr lang="en-US" smtClean="0"/>
              <a:t>3/5/18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B5165B-1689-47E8-94D3-7602158C4C4C}" type="slidenum">
              <a:rPr lang="en-US" smtClean="0"/>
              <a:t>‹#›</a:t>
            </a:fld>
            <a:endParaRPr lang="en-US"/>
          </a:p>
        </p:txBody>
      </p:sp>
    </p:spTree>
    <p:extLst>
      <p:ext uri="{BB962C8B-B14F-4D97-AF65-F5344CB8AC3E}">
        <p14:creationId xmlns:p14="http://schemas.microsoft.com/office/powerpoint/2010/main" val="3643677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6211341-8B9E-4B49-8399-9D780D3D9F03}" type="datetimeFigureOut">
              <a:rPr lang="en-US" smtClean="0"/>
              <a:t>3/5/18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B5165B-1689-47E8-94D3-7602158C4C4C}" type="slidenum">
              <a:rPr lang="en-US" smtClean="0"/>
              <a:t>‹#›</a:t>
            </a:fld>
            <a:endParaRPr lang="en-US"/>
          </a:p>
        </p:txBody>
      </p:sp>
    </p:spTree>
    <p:extLst>
      <p:ext uri="{BB962C8B-B14F-4D97-AF65-F5344CB8AC3E}">
        <p14:creationId xmlns:p14="http://schemas.microsoft.com/office/powerpoint/2010/main" val="2027206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211341-8B9E-4B49-8399-9D780D3D9F03}" type="datetimeFigureOut">
              <a:rPr lang="en-US" smtClean="0"/>
              <a:t>3/5/18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B5165B-1689-47E8-94D3-7602158C4C4C}" type="slidenum">
              <a:rPr lang="en-US" smtClean="0"/>
              <a:t>‹#›</a:t>
            </a:fld>
            <a:endParaRPr lang="en-US"/>
          </a:p>
        </p:txBody>
      </p:sp>
      <p:pic>
        <p:nvPicPr>
          <p:cNvPr id="7" name="Picture 1" descr="C:\Users\mtondo\Desktop\Morgan\Graphics\Waves\OrangeSwoosh_Spring2012.png"/>
          <p:cNvPicPr>
            <a:picLocks noChangeAspect="1" noChangeArrowheads="1"/>
          </p:cNvPicPr>
          <p:nvPr userDrawn="1"/>
        </p:nvPicPr>
        <p:blipFill>
          <a:blip r:embed="rId14" cstate="print"/>
          <a:srcRect/>
          <a:stretch>
            <a:fillRect/>
          </a:stretch>
        </p:blipFill>
        <p:spPr bwMode="auto">
          <a:xfrm>
            <a:off x="0" y="6106776"/>
            <a:ext cx="9144000" cy="751224"/>
          </a:xfrm>
          <a:prstGeom prst="rect">
            <a:avLst/>
          </a:prstGeom>
          <a:noFill/>
        </p:spPr>
      </p:pic>
    </p:spTree>
    <p:extLst>
      <p:ext uri="{BB962C8B-B14F-4D97-AF65-F5344CB8AC3E}">
        <p14:creationId xmlns:p14="http://schemas.microsoft.com/office/powerpoint/2010/main" val="56673388"/>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Inactive%20Universities/Bridgewater/Fall%202016/MW-%20Algorithms%20-%2091699%20-%20COMP%20435%20-%20002%20/Slide%20Decks/Week%206/0-1%20Knapsack.ppt" TargetMode="External"/><Relationship Id="rId7" Type="http://schemas.openxmlformats.org/officeDocument/2006/relationships/hyperlink" Target="../../../../../Inactive%20Universities/Bridgewater/Fall%202016/MW-%20Algorithms%20-%2091699%20-%20COMP%20435%20-%20002%20/Slide%20Decks/Week%206/DynamicProgramming%20Matrix%20Chain%20Multiply.ppt"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Inactive%20Universities/Bridgewater/Fall%202016/MW-%20Algorithms%20-%2091699%20-%20COMP%20435%20-%20002%20/Slide%20Decks/Week%206/DynamicProgrammingFiboLCS.ppt" TargetMode="External"/><Relationship Id="rId5" Type="http://schemas.openxmlformats.org/officeDocument/2006/relationships/hyperlink" Target="../../../../../Inactive%20Universities/Bridgewater/Fall%202016/MW-%20Algorithms%20-%2091699%20-%20COMP%20435%20-%20002%20/Slide%20Decks/Week%206/DynamicProgramming%20Overview.ppt" TargetMode="External"/><Relationship Id="rId4" Type="http://schemas.openxmlformats.org/officeDocument/2006/relationships/hyperlink" Target="file:///Users/thomasschmidt1/Documents/MyDocs/Classes/Pace/2016/Algorithms/Slide%20Decks/Week%206/0-1%20Knapsack.pp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Desktop/Algorithms%20Source%20Decks/Red-Black%20Decks/Kauchak%20-%20Search%20Trees%20-%20BSTs%20and%20B-Trees.ppt"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visualgo.net/bst"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Desktop/Algorithms%20Source%20Decks/Red-Black%20Decks/KauchakRedBlackTrees.ppt"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hyperlink" Target="https://youtu.be/m9tse9Gr2pE"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docs.google.com/a/nyu.edu/spreadsheets/d/1JBDpT5CyhBELtaOopEzEpDM5uSfAQ1zS7LvpplFAHnk/edit?usp=sharing"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ctrTitle" idx="4294967295"/>
          </p:nvPr>
        </p:nvSpPr>
        <p:spPr>
          <a:xfrm>
            <a:off x="685800" y="2130425"/>
            <a:ext cx="7772400" cy="1470025"/>
          </a:xfrm>
        </p:spPr>
        <p:txBody>
          <a:bodyPr/>
          <a:lstStyle/>
          <a:p>
            <a:r>
              <a:rPr lang="en-US" dirty="0">
                <a:solidFill>
                  <a:srgbClr val="0000FF"/>
                </a:solidFill>
              </a:rPr>
              <a:t>CS608 Algorithms</a:t>
            </a:r>
          </a:p>
        </p:txBody>
      </p:sp>
      <p:sp>
        <p:nvSpPr>
          <p:cNvPr id="16386" name="Subtitle 2"/>
          <p:cNvSpPr>
            <a:spLocks noGrp="1"/>
          </p:cNvSpPr>
          <p:nvPr>
            <p:ph type="subTitle" idx="4294967295"/>
          </p:nvPr>
        </p:nvSpPr>
        <p:spPr>
          <a:xfrm>
            <a:off x="1250950" y="3910013"/>
            <a:ext cx="6642100" cy="1712912"/>
          </a:xfrm>
        </p:spPr>
        <p:txBody>
          <a:bodyPr/>
          <a:lstStyle/>
          <a:p>
            <a:pPr marL="0" indent="0" algn="ctr">
              <a:buFont typeface="Wingdings" pitchFamily="2" charset="2"/>
              <a:buNone/>
            </a:pPr>
            <a:r>
              <a:rPr lang="en-US" dirty="0">
                <a:solidFill>
                  <a:srgbClr val="8EB4E3"/>
                </a:solidFill>
              </a:rPr>
              <a:t>Week 7</a:t>
            </a:r>
            <a:br>
              <a:rPr lang="en-US" dirty="0">
                <a:solidFill>
                  <a:srgbClr val="8EB4E3"/>
                </a:solidFill>
              </a:rPr>
            </a:br>
            <a:r>
              <a:rPr lang="en-US" dirty="0">
                <a:solidFill>
                  <a:srgbClr val="8EB4E3"/>
                </a:solidFill>
              </a:rPr>
              <a:t>Dr. Tom Schmidt</a:t>
            </a:r>
          </a:p>
        </p:txBody>
      </p:sp>
      <p:sp>
        <p:nvSpPr>
          <p:cNvPr id="16387" name="Rectangle 8"/>
          <p:cNvSpPr>
            <a:spLocks noGrp="1" noChangeArrowheads="1"/>
          </p:cNvSpPr>
          <p:nvPr>
            <p:ph type="sldNum" sz="quarter" idx="12"/>
          </p:nvPr>
        </p:nvSpPr>
        <p:spPr>
          <a:xfrm>
            <a:off x="6553200" y="6356350"/>
            <a:ext cx="2133600" cy="365125"/>
          </a:xfrm>
          <a:noFill/>
        </p:spPr>
        <p:txBody>
          <a:bodyPr anchor="ctr"/>
          <a:lstStyle/>
          <a:p>
            <a:pPr eaLnBrk="0" hangingPunct="0"/>
            <a:fld id="{B6356CD5-44AF-4237-A702-E359E0B93965}" type="slidenum">
              <a:rPr lang="en-US" sz="1200">
                <a:solidFill>
                  <a:schemeClr val="bg1"/>
                </a:solidFill>
                <a:effectLst/>
                <a:latin typeface="Abril Text"/>
              </a:rPr>
              <a:pPr eaLnBrk="0" hangingPunct="0"/>
              <a:t>1</a:t>
            </a:fld>
            <a:endParaRPr lang="en-US" sz="1200">
              <a:solidFill>
                <a:schemeClr val="bg1"/>
              </a:solidFill>
              <a:effectLst/>
              <a:latin typeface="Abril Text"/>
            </a:endParaRPr>
          </a:p>
        </p:txBody>
      </p:sp>
    </p:spTree>
    <p:extLst>
      <p:ext uri="{BB962C8B-B14F-4D97-AF65-F5344CB8AC3E}">
        <p14:creationId xmlns:p14="http://schemas.microsoft.com/office/powerpoint/2010/main" val="1155722604"/>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3"/>
          <p:cNvSpPr>
            <a:spLocks noGrp="1" noChangeArrowheads="1"/>
          </p:cNvSpPr>
          <p:nvPr>
            <p:ph type="title" idx="4294967295"/>
          </p:nvPr>
        </p:nvSpPr>
        <p:spPr>
          <a:xfrm>
            <a:off x="457200" y="274638"/>
            <a:ext cx="8229600" cy="868362"/>
          </a:xfrm>
        </p:spPr>
        <p:txBody>
          <a:bodyPr lIns="90488" tIns="44450" rIns="90488" bIns="44450"/>
          <a:lstStyle/>
          <a:p>
            <a:r>
              <a:rPr lang="en-US" altLang="en-US" b="1" dirty="0">
                <a:solidFill>
                  <a:srgbClr val="3366FF"/>
                </a:solidFill>
              </a:rPr>
              <a:t>Actual Google Interview Questions</a:t>
            </a:r>
          </a:p>
        </p:txBody>
      </p:sp>
      <p:sp>
        <p:nvSpPr>
          <p:cNvPr id="18434" name="Rectangle 2"/>
          <p:cNvSpPr>
            <a:spLocks noGrp="1" noChangeArrowheads="1"/>
          </p:cNvSpPr>
          <p:nvPr>
            <p:ph idx="4294967295"/>
          </p:nvPr>
        </p:nvSpPr>
        <p:spPr>
          <a:xfrm>
            <a:off x="457200" y="1295400"/>
            <a:ext cx="8229600" cy="5257799"/>
          </a:xfrm>
        </p:spPr>
        <p:txBody>
          <a:bodyPr lIns="90488" tIns="44450" rIns="90488" bIns="44450">
            <a:normAutofit fontScale="85000" lnSpcReduction="10000"/>
          </a:bodyPr>
          <a:lstStyle/>
          <a:p>
            <a:pPr marL="342900" lvl="1" indent="-342900">
              <a:buFont typeface="Arial" pitchFamily="34" charset="0"/>
              <a:buChar char="•"/>
            </a:pPr>
            <a:r>
              <a:rPr lang="en-US" altLang="en-US" b="1" dirty="0">
                <a:solidFill>
                  <a:srgbClr val="95B3D7"/>
                </a:solidFill>
              </a:rPr>
              <a:t>1. What's the next number in this sequence: 10, 9, 60, 90, 70, 66 … ? Asked at Google</a:t>
            </a:r>
          </a:p>
          <a:p>
            <a:pPr marL="342900" lvl="1" indent="-342900">
              <a:buFont typeface="Arial" pitchFamily="34" charset="0"/>
              <a:buChar char="•"/>
            </a:pPr>
            <a:r>
              <a:rPr lang="en-US" altLang="en-US" b="1" dirty="0">
                <a:solidFill>
                  <a:srgbClr val="95B3D7"/>
                </a:solidFill>
              </a:rPr>
              <a:t>2. You're in a car with a helium balloon on a string that is tied to the floor. The windows are closed. When you step on the gas pedal, what happens to the balloon—does it move forward, move backward, or stay put? Asked at Microsoft</a:t>
            </a:r>
          </a:p>
          <a:p>
            <a:pPr marL="342900" lvl="1" indent="-342900">
              <a:buFont typeface="Arial" pitchFamily="34" charset="0"/>
              <a:buChar char="•"/>
            </a:pPr>
            <a:r>
              <a:rPr lang="en-US" altLang="en-US" b="1" dirty="0">
                <a:solidFill>
                  <a:srgbClr val="95B3D7"/>
                </a:solidFill>
              </a:rPr>
              <a:t>3. Using only a four-minute hourglass and a seven-minute hourglass, measure exactly nine minutes—without the process taking longer than nine minutes. Asked at Google</a:t>
            </a:r>
          </a:p>
          <a:p>
            <a:pPr marL="342900" lvl="1" indent="-342900">
              <a:buFont typeface="Arial" pitchFamily="34" charset="0"/>
              <a:buChar char="•"/>
            </a:pPr>
            <a:r>
              <a:rPr lang="en-US" altLang="en-US" b="1" dirty="0">
                <a:solidFill>
                  <a:srgbClr val="95B3D7"/>
                </a:solidFill>
              </a:rPr>
              <a:t>4. A book has N pages, numbered the usual way, from 1 to N. The total number of digits in the page numbers is 1,095. How many pages does the book have? Asked at Google</a:t>
            </a:r>
          </a:p>
          <a:p>
            <a:pPr marL="342900" lvl="1" indent="-342900">
              <a:buFont typeface="Arial" pitchFamily="34" charset="0"/>
              <a:buChar char="•"/>
            </a:pPr>
            <a:r>
              <a:rPr lang="en-US" altLang="en-US" b="1" dirty="0">
                <a:solidFill>
                  <a:srgbClr val="95B3D7"/>
                </a:solidFill>
              </a:rPr>
              <a:t>5. A man pushed his car to a hotel and lost his fortune. What happened? Asked at Google</a:t>
            </a:r>
            <a:endParaRPr lang="en-US" altLang="en-US" sz="2800" b="1" dirty="0">
              <a:solidFill>
                <a:srgbClr val="7F7F7F"/>
              </a:solidFill>
            </a:endParaRPr>
          </a:p>
        </p:txBody>
      </p:sp>
      <p:sp>
        <p:nvSpPr>
          <p:cNvPr id="18435" name="Slide Number Placeholder 5"/>
          <p:cNvSpPr>
            <a:spLocks noGrp="1"/>
          </p:cNvSpPr>
          <p:nvPr>
            <p:ph type="sldNum" sz="quarter" idx="12"/>
          </p:nvPr>
        </p:nvSpPr>
        <p:spPr>
          <a:xfrm>
            <a:off x="6553200" y="6356350"/>
            <a:ext cx="2133600" cy="365125"/>
          </a:xfrm>
          <a:noFill/>
        </p:spPr>
        <p:txBody>
          <a:bodyPr anchor="ctr"/>
          <a:lstStyle/>
          <a:p>
            <a:pPr eaLnBrk="0" hangingPunct="0"/>
            <a:fld id="{77662A8B-A35E-4FE4-8FD9-0FA090212B5C}" type="slidenum">
              <a:rPr lang="en-US" sz="1200">
                <a:solidFill>
                  <a:schemeClr val="bg1"/>
                </a:solidFill>
                <a:effectLst/>
                <a:latin typeface="Abril Text"/>
              </a:rPr>
              <a:pPr eaLnBrk="0" hangingPunct="0"/>
              <a:t>10</a:t>
            </a:fld>
            <a:endParaRPr lang="en-US" sz="1200">
              <a:solidFill>
                <a:schemeClr val="bg1"/>
              </a:solidFill>
              <a:effectLst/>
              <a:latin typeface="Abril Text"/>
            </a:endParaRPr>
          </a:p>
        </p:txBody>
      </p:sp>
    </p:spTree>
    <p:extLst>
      <p:ext uri="{BB962C8B-B14F-4D97-AF65-F5344CB8AC3E}">
        <p14:creationId xmlns:p14="http://schemas.microsoft.com/office/powerpoint/2010/main" val="952617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3"/>
          <p:cNvSpPr>
            <a:spLocks noGrp="1" noChangeArrowheads="1"/>
          </p:cNvSpPr>
          <p:nvPr>
            <p:ph type="title" idx="4294967295"/>
          </p:nvPr>
        </p:nvSpPr>
        <p:spPr>
          <a:xfrm>
            <a:off x="301625" y="352425"/>
            <a:ext cx="8194675" cy="882650"/>
          </a:xfrm>
        </p:spPr>
        <p:txBody>
          <a:bodyPr lIns="90488" tIns="44450" rIns="90488" bIns="44450"/>
          <a:lstStyle/>
          <a:p>
            <a:r>
              <a:rPr lang="en-US" altLang="en-US" b="1" dirty="0">
                <a:solidFill>
                  <a:srgbClr val="0000FF"/>
                </a:solidFill>
              </a:rPr>
              <a:t>An Outside Expert</a:t>
            </a:r>
          </a:p>
        </p:txBody>
      </p:sp>
      <p:sp>
        <p:nvSpPr>
          <p:cNvPr id="17410" name="Rectangle 2"/>
          <p:cNvSpPr>
            <a:spLocks noGrp="1" noChangeArrowheads="1"/>
          </p:cNvSpPr>
          <p:nvPr>
            <p:ph idx="4294967295"/>
          </p:nvPr>
        </p:nvSpPr>
        <p:spPr>
          <a:xfrm>
            <a:off x="152400" y="1447800"/>
            <a:ext cx="8610600" cy="5791200"/>
          </a:xfrm>
        </p:spPr>
        <p:txBody>
          <a:bodyPr lIns="90488" tIns="44450" rIns="90488" bIns="44450">
            <a:normAutofit/>
          </a:bodyPr>
          <a:lstStyle/>
          <a:p>
            <a:endParaRPr lang="en-US" altLang="en-US" sz="3600" b="1" dirty="0">
              <a:solidFill>
                <a:srgbClr val="95B3D7"/>
              </a:solidFill>
            </a:endParaRPr>
          </a:p>
        </p:txBody>
      </p:sp>
      <p:sp>
        <p:nvSpPr>
          <p:cNvPr id="17411" name="Slide Number Placeholder 5"/>
          <p:cNvSpPr>
            <a:spLocks noGrp="1"/>
          </p:cNvSpPr>
          <p:nvPr>
            <p:ph type="sldNum" sz="quarter" idx="12"/>
          </p:nvPr>
        </p:nvSpPr>
        <p:spPr>
          <a:xfrm>
            <a:off x="6553200" y="6356350"/>
            <a:ext cx="2133600" cy="365125"/>
          </a:xfrm>
          <a:noFill/>
        </p:spPr>
        <p:txBody>
          <a:bodyPr anchor="ctr"/>
          <a:lstStyle/>
          <a:p>
            <a:pPr eaLnBrk="0" hangingPunct="0"/>
            <a:fld id="{EAC4D86B-78F6-4DFF-81CC-4506F020FC0E}" type="slidenum">
              <a:rPr lang="en-US" sz="1200">
                <a:solidFill>
                  <a:schemeClr val="bg1"/>
                </a:solidFill>
                <a:effectLst/>
                <a:latin typeface="Abril Text"/>
              </a:rPr>
              <a:pPr eaLnBrk="0" hangingPunct="0"/>
              <a:t>11</a:t>
            </a:fld>
            <a:endParaRPr lang="en-US" sz="1200">
              <a:solidFill>
                <a:schemeClr val="bg1"/>
              </a:solidFill>
              <a:effectLst/>
              <a:latin typeface="Abril Text"/>
            </a:endParaRPr>
          </a:p>
        </p:txBody>
      </p:sp>
    </p:spTree>
    <p:extLst>
      <p:ext uri="{BB962C8B-B14F-4D97-AF65-F5344CB8AC3E}">
        <p14:creationId xmlns:p14="http://schemas.microsoft.com/office/powerpoint/2010/main" val="2353475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2-24 at 10.17.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800" y="274638"/>
            <a:ext cx="7518400" cy="6451600"/>
          </a:xfrm>
          <a:prstGeom prst="rect">
            <a:avLst/>
          </a:prstGeom>
        </p:spPr>
      </p:pic>
    </p:spTree>
    <p:extLst>
      <p:ext uri="{BB962C8B-B14F-4D97-AF65-F5344CB8AC3E}">
        <p14:creationId xmlns:p14="http://schemas.microsoft.com/office/powerpoint/2010/main" val="4080961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pic>
        <p:nvPicPr>
          <p:cNvPr id="2" name="Picture 1" descr="Screen Shot 2016-02-24 at 10.16.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00" y="0"/>
            <a:ext cx="8464062" cy="6858000"/>
          </a:xfrm>
          <a:prstGeom prst="rect">
            <a:avLst/>
          </a:prstGeom>
        </p:spPr>
      </p:pic>
    </p:spTree>
    <p:extLst>
      <p:ext uri="{BB962C8B-B14F-4D97-AF65-F5344CB8AC3E}">
        <p14:creationId xmlns:p14="http://schemas.microsoft.com/office/powerpoint/2010/main" val="3861840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3"/>
          <p:cNvSpPr>
            <a:spLocks noGrp="1" noChangeArrowheads="1"/>
          </p:cNvSpPr>
          <p:nvPr>
            <p:ph type="title" idx="4294967295"/>
          </p:nvPr>
        </p:nvSpPr>
        <p:spPr>
          <a:xfrm>
            <a:off x="301625" y="352425"/>
            <a:ext cx="8194675" cy="882650"/>
          </a:xfrm>
        </p:spPr>
        <p:txBody>
          <a:bodyPr lIns="90488" tIns="44450" rIns="90488" bIns="44450"/>
          <a:lstStyle/>
          <a:p>
            <a:r>
              <a:rPr lang="en-US" altLang="en-US" b="1" dirty="0">
                <a:solidFill>
                  <a:srgbClr val="0000FF"/>
                </a:solidFill>
              </a:rPr>
              <a:t>Dynamic Programming</a:t>
            </a:r>
          </a:p>
        </p:txBody>
      </p:sp>
      <p:sp>
        <p:nvSpPr>
          <p:cNvPr id="17410" name="Rectangle 2"/>
          <p:cNvSpPr>
            <a:spLocks noGrp="1" noChangeArrowheads="1"/>
          </p:cNvSpPr>
          <p:nvPr>
            <p:ph idx="4294967295"/>
          </p:nvPr>
        </p:nvSpPr>
        <p:spPr>
          <a:xfrm>
            <a:off x="152400" y="1447800"/>
            <a:ext cx="8610600" cy="5791200"/>
          </a:xfrm>
        </p:spPr>
        <p:txBody>
          <a:bodyPr lIns="90488" tIns="44450" rIns="90488" bIns="44450">
            <a:normAutofit/>
          </a:bodyPr>
          <a:lstStyle/>
          <a:p>
            <a:r>
              <a:rPr lang="en-US" altLang="en-US" b="1" dirty="0">
                <a:solidFill>
                  <a:srgbClr val="95B3D7"/>
                </a:solidFill>
                <a:hlinkClick r:id="rId3" action="ppaction://hlinkpres?slideindex=1&amp;slidetitle="/>
              </a:rPr>
              <a:t>Intro</a:t>
            </a:r>
            <a:endParaRPr lang="en-US" altLang="en-US" b="1" dirty="0">
              <a:solidFill>
                <a:srgbClr val="95B3D7"/>
              </a:solidFill>
              <a:hlinkClick r:id="rId4" invalidUrl="file://localhost/Users/thomasschmidt1/Documents/MyDocs/Classes/Pace/2016/Algorithms/Slide Decks/Week 6/0-1 Knapsack.ppt" action="ppaction://hlinkpres?slideindex=1&amp;slidetitle="/>
            </a:endParaRPr>
          </a:p>
          <a:p>
            <a:r>
              <a:rPr lang="en-US" altLang="en-US" b="1" dirty="0">
                <a:solidFill>
                  <a:srgbClr val="95B3D7"/>
                </a:solidFill>
                <a:hlinkClick r:id="rId5" action="ppaction://hlinkpres?slideindex=1&amp;slidetitle="/>
              </a:rPr>
              <a:t>Overview</a:t>
            </a:r>
            <a:endParaRPr lang="en-US" altLang="en-US" b="1" dirty="0">
              <a:solidFill>
                <a:srgbClr val="95B3D7"/>
              </a:solidFill>
            </a:endParaRPr>
          </a:p>
          <a:p>
            <a:r>
              <a:rPr lang="en-US" altLang="en-US" b="1" dirty="0">
                <a:solidFill>
                  <a:srgbClr val="95B3D7"/>
                </a:solidFill>
                <a:hlinkClick r:id="rId6" action="ppaction://hlinkpres?slideindex=1&amp;slidetitle="/>
              </a:rPr>
              <a:t>Fibonacci and LCS</a:t>
            </a:r>
            <a:endParaRPr lang="en-US" altLang="en-US" b="1" dirty="0">
              <a:solidFill>
                <a:srgbClr val="95B3D7"/>
              </a:solidFill>
            </a:endParaRPr>
          </a:p>
          <a:p>
            <a:r>
              <a:rPr lang="en-US" altLang="en-US" b="1" dirty="0">
                <a:solidFill>
                  <a:srgbClr val="95B3D7"/>
                </a:solidFill>
                <a:hlinkClick r:id="rId7" action="ppaction://hlinkpres?slideindex=1&amp;slidetitle="/>
              </a:rPr>
              <a:t>Matrix Chain Multiplication</a:t>
            </a:r>
            <a:endParaRPr lang="en-US" altLang="en-US" b="1" dirty="0">
              <a:solidFill>
                <a:srgbClr val="95B3D7"/>
              </a:solidFill>
            </a:endParaRPr>
          </a:p>
          <a:p>
            <a:endParaRPr lang="en-US" altLang="en-US" b="1" dirty="0">
              <a:solidFill>
                <a:srgbClr val="95B3D7"/>
              </a:solidFill>
            </a:endParaRPr>
          </a:p>
          <a:p>
            <a:endParaRPr lang="en-US" altLang="en-US" b="1" dirty="0">
              <a:solidFill>
                <a:srgbClr val="95B3D7"/>
              </a:solidFill>
            </a:endParaRPr>
          </a:p>
          <a:p>
            <a:endParaRPr lang="en-US" altLang="en-US" sz="3600" b="1" dirty="0">
              <a:solidFill>
                <a:srgbClr val="95B3D7"/>
              </a:solidFill>
            </a:endParaRPr>
          </a:p>
        </p:txBody>
      </p:sp>
      <p:sp>
        <p:nvSpPr>
          <p:cNvPr id="17411" name="Slide Number Placeholder 5"/>
          <p:cNvSpPr>
            <a:spLocks noGrp="1"/>
          </p:cNvSpPr>
          <p:nvPr>
            <p:ph type="sldNum" sz="quarter" idx="12"/>
          </p:nvPr>
        </p:nvSpPr>
        <p:spPr>
          <a:xfrm>
            <a:off x="6553200" y="6356350"/>
            <a:ext cx="2133600" cy="365125"/>
          </a:xfrm>
          <a:noFill/>
        </p:spPr>
        <p:txBody>
          <a:bodyPr anchor="ctr"/>
          <a:lstStyle/>
          <a:p>
            <a:pPr eaLnBrk="0" hangingPunct="0"/>
            <a:fld id="{EAC4D86B-78F6-4DFF-81CC-4506F020FC0E}" type="slidenum">
              <a:rPr lang="en-US" sz="1200">
                <a:solidFill>
                  <a:schemeClr val="bg1"/>
                </a:solidFill>
                <a:effectLst/>
                <a:latin typeface="Abril Text"/>
              </a:rPr>
              <a:pPr eaLnBrk="0" hangingPunct="0"/>
              <a:t>14</a:t>
            </a:fld>
            <a:endParaRPr lang="en-US" sz="1200">
              <a:solidFill>
                <a:schemeClr val="bg1"/>
              </a:solidFill>
              <a:effectLst/>
              <a:latin typeface="Abril Text"/>
            </a:endParaRPr>
          </a:p>
        </p:txBody>
      </p:sp>
    </p:spTree>
    <p:extLst>
      <p:ext uri="{BB962C8B-B14F-4D97-AF65-F5344CB8AC3E}">
        <p14:creationId xmlns:p14="http://schemas.microsoft.com/office/powerpoint/2010/main" val="18594094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p:cNvPicPr>
          <p:nvPr/>
        </p:nvPicPr>
        <p:blipFill>
          <a:blip r:embed="rId3">
            <a:extLst>
              <a:ext uri="{28A0092B-C50C-407E-A947-70E740481C1C}">
                <a14:useLocalDpi xmlns:a14="http://schemas.microsoft.com/office/drawing/2010/main" val="0"/>
              </a:ext>
            </a:extLst>
          </a:blip>
          <a:stretch>
            <a:fillRect/>
          </a:stretch>
        </p:blipFill>
        <p:spPr>
          <a:xfrm>
            <a:off x="254000" y="254000"/>
            <a:ext cx="8636000" cy="6350000"/>
          </a:xfrm>
          <a:prstGeom prst="rect">
            <a:avLst/>
          </a:prstGeom>
        </p:spPr>
      </p:pic>
    </p:spTree>
    <p:extLst>
      <p:ext uri="{BB962C8B-B14F-4D97-AF65-F5344CB8AC3E}">
        <p14:creationId xmlns:p14="http://schemas.microsoft.com/office/powerpoint/2010/main" val="3205127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p:cNvPicPr>
          <p:nvPr/>
        </p:nvPicPr>
        <p:blipFill>
          <a:blip r:embed="rId3">
            <a:extLst>
              <a:ext uri="{28A0092B-C50C-407E-A947-70E740481C1C}">
                <a14:useLocalDpi xmlns:a14="http://schemas.microsoft.com/office/drawing/2010/main" val="0"/>
              </a:ext>
            </a:extLst>
          </a:blip>
          <a:stretch>
            <a:fillRect/>
          </a:stretch>
        </p:blipFill>
        <p:spPr>
          <a:xfrm>
            <a:off x="254000" y="254000"/>
            <a:ext cx="8636000" cy="6350000"/>
          </a:xfrm>
          <a:prstGeom prst="rect">
            <a:avLst/>
          </a:prstGeom>
        </p:spPr>
      </p:pic>
    </p:spTree>
    <p:extLst>
      <p:ext uri="{BB962C8B-B14F-4D97-AF65-F5344CB8AC3E}">
        <p14:creationId xmlns:p14="http://schemas.microsoft.com/office/powerpoint/2010/main" val="25144122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p:cNvPicPr>
          <p:nvPr/>
        </p:nvPicPr>
        <p:blipFill>
          <a:blip r:embed="rId3">
            <a:extLst>
              <a:ext uri="{28A0092B-C50C-407E-A947-70E740481C1C}">
                <a14:useLocalDpi xmlns:a14="http://schemas.microsoft.com/office/drawing/2010/main" val="0"/>
              </a:ext>
            </a:extLst>
          </a:blip>
          <a:stretch>
            <a:fillRect/>
          </a:stretch>
        </p:blipFill>
        <p:spPr>
          <a:xfrm>
            <a:off x="254000" y="254000"/>
            <a:ext cx="8636000" cy="6350000"/>
          </a:xfrm>
          <a:prstGeom prst="rect">
            <a:avLst/>
          </a:prstGeom>
        </p:spPr>
      </p:pic>
    </p:spTree>
    <p:extLst>
      <p:ext uri="{BB962C8B-B14F-4D97-AF65-F5344CB8AC3E}">
        <p14:creationId xmlns:p14="http://schemas.microsoft.com/office/powerpoint/2010/main" val="2579242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3"/>
          <p:cNvSpPr>
            <a:spLocks noGrp="1" noChangeArrowheads="1"/>
          </p:cNvSpPr>
          <p:nvPr>
            <p:ph type="title" idx="4294967295"/>
          </p:nvPr>
        </p:nvSpPr>
        <p:spPr>
          <a:xfrm>
            <a:off x="301625" y="352425"/>
            <a:ext cx="8194675" cy="882650"/>
          </a:xfrm>
        </p:spPr>
        <p:txBody>
          <a:bodyPr lIns="90488" tIns="44450" rIns="90488" bIns="44450"/>
          <a:lstStyle/>
          <a:p>
            <a:r>
              <a:rPr lang="en-US" altLang="en-US" b="1" dirty="0">
                <a:solidFill>
                  <a:srgbClr val="0000FF"/>
                </a:solidFill>
              </a:rPr>
              <a:t>Make a Midterm</a:t>
            </a:r>
          </a:p>
        </p:txBody>
      </p:sp>
      <p:sp>
        <p:nvSpPr>
          <p:cNvPr id="17410" name="Rectangle 2"/>
          <p:cNvSpPr>
            <a:spLocks noGrp="1" noChangeArrowheads="1"/>
          </p:cNvSpPr>
          <p:nvPr>
            <p:ph idx="4294967295"/>
          </p:nvPr>
        </p:nvSpPr>
        <p:spPr>
          <a:xfrm>
            <a:off x="152400" y="1447800"/>
            <a:ext cx="8610600" cy="5791200"/>
          </a:xfrm>
        </p:spPr>
        <p:txBody>
          <a:bodyPr lIns="90488" tIns="44450" rIns="90488" bIns="44450">
            <a:normAutofit/>
          </a:bodyPr>
          <a:lstStyle/>
          <a:p>
            <a:r>
              <a:rPr lang="en-US" altLang="en-US" b="1" dirty="0">
                <a:solidFill>
                  <a:srgbClr val="95B3D7"/>
                </a:solidFill>
              </a:rPr>
              <a:t>50% : Individual, 5 Questions, Answer 4</a:t>
            </a:r>
          </a:p>
          <a:p>
            <a:r>
              <a:rPr lang="en-US" altLang="en-US" sz="3600" b="1" dirty="0">
                <a:solidFill>
                  <a:srgbClr val="95B3D7"/>
                </a:solidFill>
              </a:rPr>
              <a:t>25% : 2 people, 2 Questions</a:t>
            </a:r>
          </a:p>
          <a:p>
            <a:r>
              <a:rPr lang="en-US" altLang="en-US" sz="3600" b="1" dirty="0">
                <a:solidFill>
                  <a:srgbClr val="95B3D7"/>
                </a:solidFill>
              </a:rPr>
              <a:t>25% : 4 people, 2 Questions</a:t>
            </a:r>
          </a:p>
        </p:txBody>
      </p:sp>
      <p:sp>
        <p:nvSpPr>
          <p:cNvPr id="17411" name="Slide Number Placeholder 5"/>
          <p:cNvSpPr>
            <a:spLocks noGrp="1"/>
          </p:cNvSpPr>
          <p:nvPr>
            <p:ph type="sldNum" sz="quarter" idx="12"/>
          </p:nvPr>
        </p:nvSpPr>
        <p:spPr>
          <a:xfrm>
            <a:off x="6553200" y="6356350"/>
            <a:ext cx="2133600" cy="365125"/>
          </a:xfrm>
          <a:noFill/>
        </p:spPr>
        <p:txBody>
          <a:bodyPr anchor="ctr"/>
          <a:lstStyle/>
          <a:p>
            <a:pPr eaLnBrk="0" hangingPunct="0"/>
            <a:fld id="{EAC4D86B-78F6-4DFF-81CC-4506F020FC0E}" type="slidenum">
              <a:rPr lang="en-US" sz="1200">
                <a:solidFill>
                  <a:schemeClr val="bg1"/>
                </a:solidFill>
                <a:effectLst/>
                <a:latin typeface="Abril Text"/>
              </a:rPr>
              <a:pPr eaLnBrk="0" hangingPunct="0"/>
              <a:t>18</a:t>
            </a:fld>
            <a:endParaRPr lang="en-US" sz="1200">
              <a:solidFill>
                <a:schemeClr val="bg1"/>
              </a:solidFill>
              <a:effectLst/>
              <a:latin typeface="Abril Text"/>
            </a:endParaRPr>
          </a:p>
        </p:txBody>
      </p:sp>
    </p:spTree>
    <p:extLst>
      <p:ext uri="{BB962C8B-B14F-4D97-AF65-F5344CB8AC3E}">
        <p14:creationId xmlns:p14="http://schemas.microsoft.com/office/powerpoint/2010/main" val="13977922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3"/>
          <p:cNvSpPr>
            <a:spLocks noGrp="1" noChangeArrowheads="1"/>
          </p:cNvSpPr>
          <p:nvPr>
            <p:ph type="title" idx="4294967295"/>
          </p:nvPr>
        </p:nvSpPr>
        <p:spPr>
          <a:xfrm>
            <a:off x="301625" y="352425"/>
            <a:ext cx="8194675" cy="882650"/>
          </a:xfrm>
        </p:spPr>
        <p:txBody>
          <a:bodyPr lIns="90488" tIns="44450" rIns="90488" bIns="44450"/>
          <a:lstStyle/>
          <a:p>
            <a:r>
              <a:rPr lang="en-US" altLang="en-US" b="1" dirty="0">
                <a:solidFill>
                  <a:srgbClr val="0000FF"/>
                </a:solidFill>
              </a:rPr>
              <a:t>Make a Midterm</a:t>
            </a:r>
          </a:p>
        </p:txBody>
      </p:sp>
      <p:sp>
        <p:nvSpPr>
          <p:cNvPr id="17410" name="Rectangle 2"/>
          <p:cNvSpPr>
            <a:spLocks noGrp="1" noChangeArrowheads="1"/>
          </p:cNvSpPr>
          <p:nvPr>
            <p:ph idx="4294967295"/>
          </p:nvPr>
        </p:nvSpPr>
        <p:spPr>
          <a:xfrm>
            <a:off x="152400" y="1447800"/>
            <a:ext cx="8610600" cy="5791200"/>
          </a:xfrm>
        </p:spPr>
        <p:txBody>
          <a:bodyPr lIns="90488" tIns="44450" rIns="90488" bIns="44450">
            <a:normAutofit/>
          </a:bodyPr>
          <a:lstStyle/>
          <a:p>
            <a:r>
              <a:rPr lang="en-US" altLang="en-US" b="1" dirty="0">
                <a:solidFill>
                  <a:srgbClr val="95B3D7"/>
                </a:solidFill>
              </a:rPr>
              <a:t>Permitted materials?</a:t>
            </a:r>
          </a:p>
          <a:p>
            <a:pPr lvl="1"/>
            <a:r>
              <a:rPr lang="en-US" altLang="en-US" b="1" dirty="0">
                <a:solidFill>
                  <a:srgbClr val="95B3D7"/>
                </a:solidFill>
              </a:rPr>
              <a:t>Paper Book</a:t>
            </a:r>
          </a:p>
          <a:p>
            <a:pPr lvl="1"/>
            <a:r>
              <a:rPr lang="en-US" altLang="en-US" b="1" dirty="0">
                <a:solidFill>
                  <a:srgbClr val="95B3D7"/>
                </a:solidFill>
              </a:rPr>
              <a:t>Copy of any and all notes</a:t>
            </a:r>
          </a:p>
          <a:p>
            <a:pPr lvl="1"/>
            <a:r>
              <a:rPr lang="en-US" altLang="en-US" b="1" dirty="0">
                <a:solidFill>
                  <a:srgbClr val="95B3D7"/>
                </a:solidFill>
              </a:rPr>
              <a:t>Printed copies of homework sets you turned in</a:t>
            </a:r>
          </a:p>
          <a:p>
            <a:pPr lvl="1"/>
            <a:r>
              <a:rPr lang="en-US" altLang="en-US" b="1" dirty="0">
                <a:solidFill>
                  <a:srgbClr val="95B3D7"/>
                </a:solidFill>
              </a:rPr>
              <a:t>Printed copies of all slide decks posted on Blackboard</a:t>
            </a:r>
          </a:p>
        </p:txBody>
      </p:sp>
      <p:sp>
        <p:nvSpPr>
          <p:cNvPr id="17411" name="Slide Number Placeholder 5"/>
          <p:cNvSpPr>
            <a:spLocks noGrp="1"/>
          </p:cNvSpPr>
          <p:nvPr>
            <p:ph type="sldNum" sz="quarter" idx="12"/>
          </p:nvPr>
        </p:nvSpPr>
        <p:spPr>
          <a:xfrm>
            <a:off x="6553200" y="6356350"/>
            <a:ext cx="2133600" cy="365125"/>
          </a:xfrm>
          <a:noFill/>
        </p:spPr>
        <p:txBody>
          <a:bodyPr anchor="ctr"/>
          <a:lstStyle/>
          <a:p>
            <a:pPr eaLnBrk="0" hangingPunct="0"/>
            <a:fld id="{EAC4D86B-78F6-4DFF-81CC-4506F020FC0E}" type="slidenum">
              <a:rPr lang="en-US" sz="1200">
                <a:solidFill>
                  <a:schemeClr val="bg1"/>
                </a:solidFill>
                <a:effectLst/>
                <a:latin typeface="Abril Text"/>
              </a:rPr>
              <a:pPr eaLnBrk="0" hangingPunct="0"/>
              <a:t>19</a:t>
            </a:fld>
            <a:endParaRPr lang="en-US" sz="1200">
              <a:solidFill>
                <a:schemeClr val="bg1"/>
              </a:solidFill>
              <a:effectLst/>
              <a:latin typeface="Abril Text"/>
            </a:endParaRPr>
          </a:p>
        </p:txBody>
      </p:sp>
    </p:spTree>
    <p:extLst>
      <p:ext uri="{BB962C8B-B14F-4D97-AF65-F5344CB8AC3E}">
        <p14:creationId xmlns:p14="http://schemas.microsoft.com/office/powerpoint/2010/main" val="4215752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3"/>
          <p:cNvSpPr>
            <a:spLocks noGrp="1" noChangeArrowheads="1"/>
          </p:cNvSpPr>
          <p:nvPr>
            <p:ph type="title" idx="4294967295"/>
          </p:nvPr>
        </p:nvSpPr>
        <p:spPr>
          <a:xfrm>
            <a:off x="301625" y="352425"/>
            <a:ext cx="8194675" cy="882650"/>
          </a:xfrm>
        </p:spPr>
        <p:txBody>
          <a:bodyPr lIns="90488" tIns="44450" rIns="90488" bIns="44450"/>
          <a:lstStyle/>
          <a:p>
            <a:r>
              <a:rPr lang="en-US" altLang="en-US" b="1" dirty="0">
                <a:solidFill>
                  <a:srgbClr val="0000FF"/>
                </a:solidFill>
              </a:rPr>
              <a:t>Week 7 Agenda</a:t>
            </a:r>
          </a:p>
        </p:txBody>
      </p:sp>
      <p:sp>
        <p:nvSpPr>
          <p:cNvPr id="17410" name="Rectangle 2"/>
          <p:cNvSpPr>
            <a:spLocks noGrp="1" noChangeArrowheads="1"/>
          </p:cNvSpPr>
          <p:nvPr>
            <p:ph idx="4294967295"/>
          </p:nvPr>
        </p:nvSpPr>
        <p:spPr>
          <a:xfrm>
            <a:off x="152400" y="1447800"/>
            <a:ext cx="8610600" cy="5791200"/>
          </a:xfrm>
        </p:spPr>
        <p:txBody>
          <a:bodyPr lIns="90488" tIns="44450" rIns="90488" bIns="44450">
            <a:normAutofit/>
          </a:bodyPr>
          <a:lstStyle/>
          <a:p>
            <a:r>
              <a:rPr lang="en-US" altLang="en-US" b="1" dirty="0">
                <a:solidFill>
                  <a:srgbClr val="95B3D7"/>
                </a:solidFill>
              </a:rPr>
              <a:t>Le Quiz</a:t>
            </a:r>
          </a:p>
          <a:p>
            <a:r>
              <a:rPr lang="en-US" altLang="en-US" b="1" dirty="0">
                <a:solidFill>
                  <a:srgbClr val="95B3D7"/>
                </a:solidFill>
              </a:rPr>
              <a:t>Balanced and B-Trees</a:t>
            </a:r>
          </a:p>
          <a:p>
            <a:r>
              <a:rPr lang="en-US" altLang="en-US" b="1" dirty="0">
                <a:solidFill>
                  <a:srgbClr val="95B3D7"/>
                </a:solidFill>
              </a:rPr>
              <a:t>Red-Black Trees</a:t>
            </a:r>
          </a:p>
          <a:p>
            <a:r>
              <a:rPr lang="en-US" altLang="en-US" b="1" dirty="0">
                <a:solidFill>
                  <a:srgbClr val="95B3D7"/>
                </a:solidFill>
              </a:rPr>
              <a:t>Dynamic Programming?</a:t>
            </a:r>
          </a:p>
          <a:p>
            <a:r>
              <a:rPr lang="en-US" altLang="en-US" b="1" dirty="0">
                <a:solidFill>
                  <a:srgbClr val="95B3D7"/>
                </a:solidFill>
              </a:rPr>
              <a:t>Make a Midterm</a:t>
            </a:r>
          </a:p>
          <a:p>
            <a:r>
              <a:rPr lang="en-US" altLang="en-US" b="1" dirty="0">
                <a:solidFill>
                  <a:srgbClr val="95B3D7"/>
                </a:solidFill>
              </a:rPr>
              <a:t>Wrap-up and review</a:t>
            </a:r>
            <a:endParaRPr lang="en-US" altLang="en-US" sz="3600" b="1" dirty="0">
              <a:solidFill>
                <a:srgbClr val="95B3D7"/>
              </a:solidFill>
            </a:endParaRPr>
          </a:p>
        </p:txBody>
      </p:sp>
      <p:sp>
        <p:nvSpPr>
          <p:cNvPr id="17411" name="Slide Number Placeholder 5"/>
          <p:cNvSpPr>
            <a:spLocks noGrp="1"/>
          </p:cNvSpPr>
          <p:nvPr>
            <p:ph type="sldNum" sz="quarter" idx="12"/>
          </p:nvPr>
        </p:nvSpPr>
        <p:spPr>
          <a:xfrm>
            <a:off x="6553200" y="6356350"/>
            <a:ext cx="2133600" cy="365125"/>
          </a:xfrm>
          <a:noFill/>
        </p:spPr>
        <p:txBody>
          <a:bodyPr anchor="ctr"/>
          <a:lstStyle/>
          <a:p>
            <a:pPr eaLnBrk="0" hangingPunct="0"/>
            <a:fld id="{EAC4D86B-78F6-4DFF-81CC-4506F020FC0E}" type="slidenum">
              <a:rPr lang="en-US" sz="1200">
                <a:solidFill>
                  <a:schemeClr val="bg1"/>
                </a:solidFill>
                <a:effectLst/>
                <a:latin typeface="Abril Text"/>
              </a:rPr>
              <a:pPr eaLnBrk="0" hangingPunct="0"/>
              <a:t>2</a:t>
            </a:fld>
            <a:endParaRPr lang="en-US" sz="1200">
              <a:solidFill>
                <a:schemeClr val="bg1"/>
              </a:solidFill>
              <a:effectLst/>
              <a:latin typeface="Abril Text"/>
            </a:endParaRPr>
          </a:p>
        </p:txBody>
      </p:sp>
    </p:spTree>
    <p:extLst>
      <p:ext uri="{BB962C8B-B14F-4D97-AF65-F5344CB8AC3E}">
        <p14:creationId xmlns:p14="http://schemas.microsoft.com/office/powerpoint/2010/main" val="30573401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3"/>
          <p:cNvSpPr>
            <a:spLocks noGrp="1" noChangeArrowheads="1"/>
          </p:cNvSpPr>
          <p:nvPr>
            <p:ph type="title" idx="4294967295"/>
          </p:nvPr>
        </p:nvSpPr>
        <p:spPr>
          <a:xfrm>
            <a:off x="301625" y="352425"/>
            <a:ext cx="8194675" cy="882650"/>
          </a:xfrm>
        </p:spPr>
        <p:txBody>
          <a:bodyPr lIns="90488" tIns="44450" rIns="90488" bIns="44450"/>
          <a:lstStyle/>
          <a:p>
            <a:r>
              <a:rPr lang="en-US" altLang="en-US" b="1" dirty="0">
                <a:solidFill>
                  <a:srgbClr val="0000FF"/>
                </a:solidFill>
              </a:rPr>
              <a:t>Make a Midterm</a:t>
            </a:r>
          </a:p>
        </p:txBody>
      </p:sp>
      <p:sp>
        <p:nvSpPr>
          <p:cNvPr id="17410" name="Rectangle 2"/>
          <p:cNvSpPr>
            <a:spLocks noGrp="1" noChangeArrowheads="1"/>
          </p:cNvSpPr>
          <p:nvPr>
            <p:ph idx="4294967295"/>
          </p:nvPr>
        </p:nvSpPr>
        <p:spPr>
          <a:xfrm>
            <a:off x="152400" y="1219200"/>
            <a:ext cx="8610600" cy="5791200"/>
          </a:xfrm>
        </p:spPr>
        <p:txBody>
          <a:bodyPr lIns="90488" tIns="44450" rIns="90488" bIns="44450">
            <a:normAutofit/>
          </a:bodyPr>
          <a:lstStyle/>
          <a:p>
            <a:r>
              <a:rPr lang="en-US" altLang="en-US" b="1" dirty="0">
                <a:solidFill>
                  <a:srgbClr val="95B3D7"/>
                </a:solidFill>
              </a:rPr>
              <a:t>Individual Question Topics, by Chapter?</a:t>
            </a:r>
          </a:p>
          <a:p>
            <a:pPr lvl="1"/>
            <a:r>
              <a:rPr lang="en-US" altLang="en-US" sz="2400" b="1" dirty="0">
                <a:solidFill>
                  <a:srgbClr val="95B3D7"/>
                </a:solidFill>
              </a:rPr>
              <a:t>2: Getting Started, Insertion and Merge Sort</a:t>
            </a:r>
          </a:p>
          <a:p>
            <a:pPr lvl="1"/>
            <a:r>
              <a:rPr lang="en-US" altLang="en-US" sz="2400" b="1" dirty="0">
                <a:solidFill>
                  <a:srgbClr val="95B3D7"/>
                </a:solidFill>
              </a:rPr>
              <a:t>3: Growth of Functions (i.e. Math)</a:t>
            </a:r>
          </a:p>
          <a:p>
            <a:pPr lvl="1"/>
            <a:r>
              <a:rPr lang="en-US" altLang="en-US" sz="2400" b="1" dirty="0">
                <a:solidFill>
                  <a:srgbClr val="95B3D7"/>
                </a:solidFill>
              </a:rPr>
              <a:t>4: Divide and Conquer</a:t>
            </a:r>
          </a:p>
          <a:p>
            <a:pPr lvl="1"/>
            <a:r>
              <a:rPr lang="en-US" altLang="en-US" sz="2400" b="1" dirty="0">
                <a:solidFill>
                  <a:srgbClr val="95B3D7"/>
                </a:solidFill>
              </a:rPr>
              <a:t>5: Probabilistic and Randomized Algorithms</a:t>
            </a:r>
          </a:p>
          <a:p>
            <a:pPr lvl="1"/>
            <a:r>
              <a:rPr lang="en-US" altLang="en-US" sz="2400" b="1" dirty="0">
                <a:solidFill>
                  <a:srgbClr val="95B3D7"/>
                </a:solidFill>
              </a:rPr>
              <a:t>6: </a:t>
            </a:r>
            <a:r>
              <a:rPr lang="en-US" altLang="en-US" sz="2400" b="1" dirty="0" err="1">
                <a:solidFill>
                  <a:srgbClr val="95B3D7"/>
                </a:solidFill>
              </a:rPr>
              <a:t>Heapsort</a:t>
            </a:r>
            <a:endParaRPr lang="en-US" altLang="en-US" sz="2400" b="1" dirty="0">
              <a:solidFill>
                <a:srgbClr val="95B3D7"/>
              </a:solidFill>
            </a:endParaRPr>
          </a:p>
          <a:p>
            <a:pPr lvl="1"/>
            <a:r>
              <a:rPr lang="en-US" altLang="en-US" sz="2400" b="1" dirty="0">
                <a:solidFill>
                  <a:srgbClr val="95B3D7"/>
                </a:solidFill>
              </a:rPr>
              <a:t>7: Quicksort </a:t>
            </a:r>
          </a:p>
          <a:p>
            <a:pPr lvl="1"/>
            <a:r>
              <a:rPr lang="en-US" altLang="en-US" sz="2400" b="1" dirty="0">
                <a:solidFill>
                  <a:srgbClr val="95B3D7"/>
                </a:solidFill>
              </a:rPr>
              <a:t>8: Radix/Counting Sort</a:t>
            </a:r>
          </a:p>
          <a:p>
            <a:pPr lvl="1"/>
            <a:r>
              <a:rPr lang="en-US" altLang="en-US" sz="2400" b="1" dirty="0">
                <a:solidFill>
                  <a:srgbClr val="95B3D7"/>
                </a:solidFill>
              </a:rPr>
              <a:t>9: Not examined</a:t>
            </a:r>
          </a:p>
          <a:p>
            <a:pPr lvl="1"/>
            <a:r>
              <a:rPr lang="en-US" altLang="en-US" sz="2400" b="1" dirty="0">
                <a:solidFill>
                  <a:srgbClr val="95B3D7"/>
                </a:solidFill>
              </a:rPr>
              <a:t>11: Hash Tables</a:t>
            </a:r>
          </a:p>
          <a:p>
            <a:pPr lvl="1"/>
            <a:r>
              <a:rPr lang="en-US" altLang="en-US" sz="2400" b="1" dirty="0">
                <a:solidFill>
                  <a:srgbClr val="95B3D7"/>
                </a:solidFill>
              </a:rPr>
              <a:t>13: Red-Black Trees</a:t>
            </a:r>
          </a:p>
          <a:p>
            <a:pPr lvl="1"/>
            <a:r>
              <a:rPr lang="en-US" altLang="en-US" sz="2400" b="1" dirty="0">
                <a:solidFill>
                  <a:srgbClr val="95B3D7"/>
                </a:solidFill>
              </a:rPr>
              <a:t>15: Dynamic Programming - Not examined</a:t>
            </a:r>
            <a:endParaRPr lang="en-US" altLang="en-US" b="1" dirty="0">
              <a:solidFill>
                <a:srgbClr val="95B3D7"/>
              </a:solidFill>
            </a:endParaRPr>
          </a:p>
          <a:p>
            <a:pPr lvl="1"/>
            <a:endParaRPr lang="en-US" altLang="en-US" b="1" dirty="0">
              <a:solidFill>
                <a:srgbClr val="95B3D7"/>
              </a:solidFill>
            </a:endParaRPr>
          </a:p>
          <a:p>
            <a:pPr lvl="1"/>
            <a:endParaRPr lang="en-US" altLang="en-US" b="1" dirty="0">
              <a:solidFill>
                <a:srgbClr val="95B3D7"/>
              </a:solidFill>
            </a:endParaRPr>
          </a:p>
        </p:txBody>
      </p:sp>
      <p:sp>
        <p:nvSpPr>
          <p:cNvPr id="17411" name="Slide Number Placeholder 5"/>
          <p:cNvSpPr>
            <a:spLocks noGrp="1"/>
          </p:cNvSpPr>
          <p:nvPr>
            <p:ph type="sldNum" sz="quarter" idx="12"/>
          </p:nvPr>
        </p:nvSpPr>
        <p:spPr>
          <a:xfrm>
            <a:off x="6553200" y="6356350"/>
            <a:ext cx="2133600" cy="365125"/>
          </a:xfrm>
          <a:noFill/>
        </p:spPr>
        <p:txBody>
          <a:bodyPr anchor="ctr"/>
          <a:lstStyle/>
          <a:p>
            <a:pPr eaLnBrk="0" hangingPunct="0"/>
            <a:fld id="{EAC4D86B-78F6-4DFF-81CC-4506F020FC0E}" type="slidenum">
              <a:rPr lang="en-US" sz="1200">
                <a:solidFill>
                  <a:schemeClr val="bg1"/>
                </a:solidFill>
                <a:effectLst/>
                <a:latin typeface="Abril Text"/>
              </a:rPr>
              <a:pPr eaLnBrk="0" hangingPunct="0"/>
              <a:t>20</a:t>
            </a:fld>
            <a:endParaRPr lang="en-US" sz="1200">
              <a:solidFill>
                <a:schemeClr val="bg1"/>
              </a:solidFill>
              <a:effectLst/>
              <a:latin typeface="Abril Text"/>
            </a:endParaRPr>
          </a:p>
        </p:txBody>
      </p:sp>
    </p:spTree>
    <p:extLst>
      <p:ext uri="{BB962C8B-B14F-4D97-AF65-F5344CB8AC3E}">
        <p14:creationId xmlns:p14="http://schemas.microsoft.com/office/powerpoint/2010/main" val="21493443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3"/>
          <p:cNvSpPr>
            <a:spLocks noGrp="1" noChangeArrowheads="1"/>
          </p:cNvSpPr>
          <p:nvPr>
            <p:ph type="title" idx="4294967295"/>
          </p:nvPr>
        </p:nvSpPr>
        <p:spPr>
          <a:xfrm>
            <a:off x="301625" y="352425"/>
            <a:ext cx="8194675" cy="882650"/>
          </a:xfrm>
        </p:spPr>
        <p:txBody>
          <a:bodyPr lIns="90488" tIns="44450" rIns="90488" bIns="44450"/>
          <a:lstStyle/>
          <a:p>
            <a:r>
              <a:rPr lang="en-US" altLang="en-US" b="1" dirty="0">
                <a:solidFill>
                  <a:srgbClr val="0000FF"/>
                </a:solidFill>
              </a:rPr>
              <a:t>Make a Midterm</a:t>
            </a:r>
          </a:p>
        </p:txBody>
      </p:sp>
      <p:sp>
        <p:nvSpPr>
          <p:cNvPr id="17410" name="Rectangle 2"/>
          <p:cNvSpPr>
            <a:spLocks noGrp="1" noChangeArrowheads="1"/>
          </p:cNvSpPr>
          <p:nvPr>
            <p:ph idx="4294967295"/>
          </p:nvPr>
        </p:nvSpPr>
        <p:spPr>
          <a:xfrm>
            <a:off x="152400" y="1219200"/>
            <a:ext cx="8610600" cy="5791200"/>
          </a:xfrm>
        </p:spPr>
        <p:txBody>
          <a:bodyPr lIns="90488" tIns="44450" rIns="90488" bIns="44450">
            <a:normAutofit/>
          </a:bodyPr>
          <a:lstStyle/>
          <a:p>
            <a:r>
              <a:rPr lang="en-US" altLang="en-US" b="1" dirty="0">
                <a:solidFill>
                  <a:srgbClr val="95B3D7"/>
                </a:solidFill>
              </a:rPr>
              <a:t>2 person question, by Chapter?</a:t>
            </a:r>
          </a:p>
          <a:p>
            <a:pPr lvl="1"/>
            <a:r>
              <a:rPr lang="en-US" altLang="en-US" sz="2400" b="1" dirty="0">
                <a:solidFill>
                  <a:srgbClr val="95B3D7"/>
                </a:solidFill>
              </a:rPr>
              <a:t>2: Getting Started, Insertion and Merge Sort</a:t>
            </a:r>
          </a:p>
          <a:p>
            <a:pPr lvl="1"/>
            <a:r>
              <a:rPr lang="en-US" altLang="en-US" sz="2400" b="1" dirty="0">
                <a:solidFill>
                  <a:srgbClr val="95B3D7"/>
                </a:solidFill>
              </a:rPr>
              <a:t>3: Growth of Functions (i.e. Math)</a:t>
            </a:r>
          </a:p>
          <a:p>
            <a:pPr lvl="1"/>
            <a:r>
              <a:rPr lang="en-US" altLang="en-US" sz="2400" b="1" dirty="0">
                <a:solidFill>
                  <a:srgbClr val="95B3D7"/>
                </a:solidFill>
              </a:rPr>
              <a:t>4: Divide and Conquer</a:t>
            </a:r>
          </a:p>
          <a:p>
            <a:pPr lvl="1"/>
            <a:r>
              <a:rPr lang="en-US" altLang="en-US" sz="2400" b="1" dirty="0">
                <a:solidFill>
                  <a:srgbClr val="95B3D7"/>
                </a:solidFill>
              </a:rPr>
              <a:t>5: Probabilistic and Randomized Algorithms</a:t>
            </a:r>
          </a:p>
          <a:p>
            <a:pPr lvl="1"/>
            <a:r>
              <a:rPr lang="en-US" altLang="en-US" sz="2400" b="1" dirty="0">
                <a:solidFill>
                  <a:srgbClr val="95B3D7"/>
                </a:solidFill>
              </a:rPr>
              <a:t>6: </a:t>
            </a:r>
            <a:r>
              <a:rPr lang="en-US" altLang="en-US" sz="2400" b="1" dirty="0" err="1">
                <a:solidFill>
                  <a:srgbClr val="95B3D7"/>
                </a:solidFill>
              </a:rPr>
              <a:t>Heapsort</a:t>
            </a:r>
            <a:endParaRPr lang="en-US" altLang="en-US" sz="2400" b="1" dirty="0">
              <a:solidFill>
                <a:srgbClr val="95B3D7"/>
              </a:solidFill>
            </a:endParaRPr>
          </a:p>
          <a:p>
            <a:pPr lvl="1"/>
            <a:r>
              <a:rPr lang="en-US" altLang="en-US" sz="2400" b="1" dirty="0">
                <a:solidFill>
                  <a:srgbClr val="95B3D7"/>
                </a:solidFill>
              </a:rPr>
              <a:t>7: Quicksort </a:t>
            </a:r>
          </a:p>
          <a:p>
            <a:pPr lvl="1"/>
            <a:r>
              <a:rPr lang="en-US" altLang="en-US" sz="2400" b="1" dirty="0">
                <a:solidFill>
                  <a:srgbClr val="95B3D7"/>
                </a:solidFill>
              </a:rPr>
              <a:t>8: Radix/Counting Sort</a:t>
            </a:r>
          </a:p>
          <a:p>
            <a:pPr lvl="1"/>
            <a:r>
              <a:rPr lang="en-US" altLang="en-US" sz="2400" b="1" dirty="0">
                <a:solidFill>
                  <a:srgbClr val="95B3D7"/>
                </a:solidFill>
              </a:rPr>
              <a:t>9: Not examined</a:t>
            </a:r>
          </a:p>
          <a:p>
            <a:pPr lvl="1"/>
            <a:r>
              <a:rPr lang="en-US" altLang="en-US" sz="2400" b="1" dirty="0">
                <a:solidFill>
                  <a:srgbClr val="95B3D7"/>
                </a:solidFill>
              </a:rPr>
              <a:t>11: Hash Tables</a:t>
            </a:r>
          </a:p>
          <a:p>
            <a:pPr lvl="1"/>
            <a:r>
              <a:rPr lang="en-US" altLang="en-US" sz="2400" b="1" dirty="0">
                <a:solidFill>
                  <a:srgbClr val="95B3D7"/>
                </a:solidFill>
              </a:rPr>
              <a:t>13: Red-Black Trees</a:t>
            </a:r>
          </a:p>
          <a:p>
            <a:pPr lvl="1"/>
            <a:r>
              <a:rPr lang="en-US" altLang="en-US" sz="2400" b="1" dirty="0">
                <a:solidFill>
                  <a:srgbClr val="95B3D7"/>
                </a:solidFill>
              </a:rPr>
              <a:t>15: Dynamic Programming - Not examined</a:t>
            </a:r>
            <a:endParaRPr lang="en-US" altLang="en-US" b="1" dirty="0">
              <a:solidFill>
                <a:srgbClr val="95B3D7"/>
              </a:solidFill>
            </a:endParaRPr>
          </a:p>
          <a:p>
            <a:pPr lvl="1"/>
            <a:endParaRPr lang="en-US" altLang="en-US" b="1" dirty="0">
              <a:solidFill>
                <a:srgbClr val="95B3D7"/>
              </a:solidFill>
            </a:endParaRPr>
          </a:p>
          <a:p>
            <a:pPr lvl="1"/>
            <a:endParaRPr lang="en-US" altLang="en-US" b="1" dirty="0">
              <a:solidFill>
                <a:srgbClr val="95B3D7"/>
              </a:solidFill>
            </a:endParaRPr>
          </a:p>
        </p:txBody>
      </p:sp>
      <p:sp>
        <p:nvSpPr>
          <p:cNvPr id="17411" name="Slide Number Placeholder 5"/>
          <p:cNvSpPr>
            <a:spLocks noGrp="1"/>
          </p:cNvSpPr>
          <p:nvPr>
            <p:ph type="sldNum" sz="quarter" idx="12"/>
          </p:nvPr>
        </p:nvSpPr>
        <p:spPr>
          <a:xfrm>
            <a:off x="6553200" y="6356350"/>
            <a:ext cx="2133600" cy="365125"/>
          </a:xfrm>
          <a:noFill/>
        </p:spPr>
        <p:txBody>
          <a:bodyPr anchor="ctr"/>
          <a:lstStyle/>
          <a:p>
            <a:pPr eaLnBrk="0" hangingPunct="0"/>
            <a:fld id="{EAC4D86B-78F6-4DFF-81CC-4506F020FC0E}" type="slidenum">
              <a:rPr lang="en-US" sz="1200">
                <a:solidFill>
                  <a:schemeClr val="bg1"/>
                </a:solidFill>
                <a:effectLst/>
                <a:latin typeface="Abril Text"/>
              </a:rPr>
              <a:pPr eaLnBrk="0" hangingPunct="0"/>
              <a:t>21</a:t>
            </a:fld>
            <a:endParaRPr lang="en-US" sz="1200">
              <a:solidFill>
                <a:schemeClr val="bg1"/>
              </a:solidFill>
              <a:effectLst/>
              <a:latin typeface="Abril Text"/>
            </a:endParaRPr>
          </a:p>
        </p:txBody>
      </p:sp>
    </p:spTree>
    <p:extLst>
      <p:ext uri="{BB962C8B-B14F-4D97-AF65-F5344CB8AC3E}">
        <p14:creationId xmlns:p14="http://schemas.microsoft.com/office/powerpoint/2010/main" val="799531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3"/>
          <p:cNvSpPr>
            <a:spLocks noGrp="1" noChangeArrowheads="1"/>
          </p:cNvSpPr>
          <p:nvPr>
            <p:ph type="title" idx="4294967295"/>
          </p:nvPr>
        </p:nvSpPr>
        <p:spPr>
          <a:xfrm>
            <a:off x="301625" y="352425"/>
            <a:ext cx="8194675" cy="882650"/>
          </a:xfrm>
        </p:spPr>
        <p:txBody>
          <a:bodyPr lIns="90488" tIns="44450" rIns="90488" bIns="44450"/>
          <a:lstStyle/>
          <a:p>
            <a:r>
              <a:rPr lang="en-US" altLang="en-US" b="1" dirty="0">
                <a:solidFill>
                  <a:srgbClr val="0000FF"/>
                </a:solidFill>
              </a:rPr>
              <a:t>Make a Midterm</a:t>
            </a:r>
          </a:p>
        </p:txBody>
      </p:sp>
      <p:sp>
        <p:nvSpPr>
          <p:cNvPr id="17410" name="Rectangle 2"/>
          <p:cNvSpPr>
            <a:spLocks noGrp="1" noChangeArrowheads="1"/>
          </p:cNvSpPr>
          <p:nvPr>
            <p:ph idx="4294967295"/>
          </p:nvPr>
        </p:nvSpPr>
        <p:spPr>
          <a:xfrm>
            <a:off x="152400" y="1219200"/>
            <a:ext cx="8610600" cy="5791200"/>
          </a:xfrm>
        </p:spPr>
        <p:txBody>
          <a:bodyPr lIns="90488" tIns="44450" rIns="90488" bIns="44450">
            <a:normAutofit/>
          </a:bodyPr>
          <a:lstStyle/>
          <a:p>
            <a:r>
              <a:rPr lang="en-US" altLang="en-US" b="1" dirty="0">
                <a:solidFill>
                  <a:srgbClr val="95B3D7"/>
                </a:solidFill>
              </a:rPr>
              <a:t>4 person question, by Chapter?</a:t>
            </a:r>
          </a:p>
          <a:p>
            <a:pPr lvl="1"/>
            <a:r>
              <a:rPr lang="en-US" altLang="en-US" sz="2400" b="1" dirty="0">
                <a:solidFill>
                  <a:srgbClr val="95B3D7"/>
                </a:solidFill>
              </a:rPr>
              <a:t>2: Getting Started, Insertion and Merge Sort</a:t>
            </a:r>
          </a:p>
          <a:p>
            <a:pPr lvl="1"/>
            <a:r>
              <a:rPr lang="en-US" altLang="en-US" sz="2400" b="1" dirty="0">
                <a:solidFill>
                  <a:srgbClr val="95B3D7"/>
                </a:solidFill>
              </a:rPr>
              <a:t>3: Growth of Functions (i.e. Math)</a:t>
            </a:r>
          </a:p>
          <a:p>
            <a:pPr lvl="1"/>
            <a:r>
              <a:rPr lang="en-US" altLang="en-US" sz="2400" b="1" dirty="0">
                <a:solidFill>
                  <a:srgbClr val="95B3D7"/>
                </a:solidFill>
              </a:rPr>
              <a:t>4: Divide and Conquer</a:t>
            </a:r>
          </a:p>
          <a:p>
            <a:pPr lvl="1"/>
            <a:r>
              <a:rPr lang="en-US" altLang="en-US" sz="2400" b="1" dirty="0">
                <a:solidFill>
                  <a:srgbClr val="95B3D7"/>
                </a:solidFill>
              </a:rPr>
              <a:t>5: Probabilistic and Randomized Algorithms</a:t>
            </a:r>
          </a:p>
          <a:p>
            <a:pPr lvl="1"/>
            <a:r>
              <a:rPr lang="en-US" altLang="en-US" sz="2400" b="1" dirty="0">
                <a:solidFill>
                  <a:srgbClr val="95B3D7"/>
                </a:solidFill>
              </a:rPr>
              <a:t>6: </a:t>
            </a:r>
            <a:r>
              <a:rPr lang="en-US" altLang="en-US" sz="2400" b="1" dirty="0" err="1">
                <a:solidFill>
                  <a:srgbClr val="95B3D7"/>
                </a:solidFill>
              </a:rPr>
              <a:t>Heapsort</a:t>
            </a:r>
            <a:endParaRPr lang="en-US" altLang="en-US" sz="2400" b="1" dirty="0">
              <a:solidFill>
                <a:srgbClr val="95B3D7"/>
              </a:solidFill>
            </a:endParaRPr>
          </a:p>
          <a:p>
            <a:pPr lvl="1"/>
            <a:r>
              <a:rPr lang="en-US" altLang="en-US" sz="2400" b="1" dirty="0">
                <a:solidFill>
                  <a:srgbClr val="95B3D7"/>
                </a:solidFill>
              </a:rPr>
              <a:t>7: Quicksort </a:t>
            </a:r>
          </a:p>
          <a:p>
            <a:pPr lvl="1"/>
            <a:r>
              <a:rPr lang="en-US" altLang="en-US" sz="2400" b="1" dirty="0">
                <a:solidFill>
                  <a:srgbClr val="95B3D7"/>
                </a:solidFill>
              </a:rPr>
              <a:t>8: Radix/Counting Sort</a:t>
            </a:r>
          </a:p>
          <a:p>
            <a:pPr lvl="1"/>
            <a:r>
              <a:rPr lang="en-US" altLang="en-US" sz="2400" b="1" dirty="0">
                <a:solidFill>
                  <a:srgbClr val="95B3D7"/>
                </a:solidFill>
              </a:rPr>
              <a:t>9: Not examined</a:t>
            </a:r>
          </a:p>
          <a:p>
            <a:pPr lvl="1"/>
            <a:r>
              <a:rPr lang="en-US" altLang="en-US" sz="2400" b="1" dirty="0">
                <a:solidFill>
                  <a:srgbClr val="95B3D7"/>
                </a:solidFill>
              </a:rPr>
              <a:t>11: Hash Tables</a:t>
            </a:r>
          </a:p>
          <a:p>
            <a:pPr lvl="1"/>
            <a:r>
              <a:rPr lang="en-US" altLang="en-US" sz="2400" b="1" dirty="0">
                <a:solidFill>
                  <a:srgbClr val="95B3D7"/>
                </a:solidFill>
              </a:rPr>
              <a:t>13: Red-Black Trees</a:t>
            </a:r>
          </a:p>
          <a:p>
            <a:pPr lvl="1"/>
            <a:r>
              <a:rPr lang="en-US" altLang="en-US" sz="2400" b="1" dirty="0">
                <a:solidFill>
                  <a:srgbClr val="95B3D7"/>
                </a:solidFill>
              </a:rPr>
              <a:t>15: Dynamic Programming - Not examined</a:t>
            </a:r>
          </a:p>
          <a:p>
            <a:pPr lvl="1"/>
            <a:endParaRPr lang="en-US" altLang="en-US" b="1" dirty="0">
              <a:solidFill>
                <a:srgbClr val="95B3D7"/>
              </a:solidFill>
            </a:endParaRPr>
          </a:p>
          <a:p>
            <a:pPr lvl="1"/>
            <a:endParaRPr lang="en-US" altLang="en-US" b="1" dirty="0">
              <a:solidFill>
                <a:srgbClr val="95B3D7"/>
              </a:solidFill>
            </a:endParaRPr>
          </a:p>
          <a:p>
            <a:pPr lvl="1"/>
            <a:endParaRPr lang="en-US" altLang="en-US" b="1" dirty="0">
              <a:solidFill>
                <a:srgbClr val="95B3D7"/>
              </a:solidFill>
            </a:endParaRPr>
          </a:p>
        </p:txBody>
      </p:sp>
      <p:sp>
        <p:nvSpPr>
          <p:cNvPr id="17411" name="Slide Number Placeholder 5"/>
          <p:cNvSpPr>
            <a:spLocks noGrp="1"/>
          </p:cNvSpPr>
          <p:nvPr>
            <p:ph type="sldNum" sz="quarter" idx="12"/>
          </p:nvPr>
        </p:nvSpPr>
        <p:spPr>
          <a:xfrm>
            <a:off x="6553200" y="6356350"/>
            <a:ext cx="2133600" cy="365125"/>
          </a:xfrm>
          <a:noFill/>
        </p:spPr>
        <p:txBody>
          <a:bodyPr anchor="ctr"/>
          <a:lstStyle/>
          <a:p>
            <a:pPr eaLnBrk="0" hangingPunct="0"/>
            <a:fld id="{EAC4D86B-78F6-4DFF-81CC-4506F020FC0E}" type="slidenum">
              <a:rPr lang="en-US" sz="1200">
                <a:solidFill>
                  <a:schemeClr val="bg1"/>
                </a:solidFill>
                <a:effectLst/>
                <a:latin typeface="Abril Text"/>
              </a:rPr>
              <a:pPr eaLnBrk="0" hangingPunct="0"/>
              <a:t>22</a:t>
            </a:fld>
            <a:endParaRPr lang="en-US" sz="1200">
              <a:solidFill>
                <a:schemeClr val="bg1"/>
              </a:solidFill>
              <a:effectLst/>
              <a:latin typeface="Abril Text"/>
            </a:endParaRPr>
          </a:p>
        </p:txBody>
      </p:sp>
    </p:spTree>
    <p:extLst>
      <p:ext uri="{BB962C8B-B14F-4D97-AF65-F5344CB8AC3E}">
        <p14:creationId xmlns:p14="http://schemas.microsoft.com/office/powerpoint/2010/main" val="1234039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09" name="Rectangle 3"/>
          <p:cNvSpPr>
            <a:spLocks noGrp="1" noChangeArrowheads="1"/>
          </p:cNvSpPr>
          <p:nvPr>
            <p:ph type="title" idx="4294967295"/>
          </p:nvPr>
        </p:nvSpPr>
        <p:spPr>
          <a:xfrm>
            <a:off x="301625" y="352425"/>
            <a:ext cx="8194675" cy="882650"/>
          </a:xfrm>
        </p:spPr>
        <p:txBody>
          <a:bodyPr lIns="90488" tIns="44450" rIns="90488" bIns="44450"/>
          <a:lstStyle/>
          <a:p>
            <a:r>
              <a:rPr lang="en-US" altLang="en-US" b="1" dirty="0">
                <a:solidFill>
                  <a:srgbClr val="0000FF"/>
                </a:solidFill>
              </a:rPr>
              <a:t>Make a Midterm</a:t>
            </a:r>
          </a:p>
        </p:txBody>
      </p:sp>
      <p:sp>
        <p:nvSpPr>
          <p:cNvPr id="17410" name="Rectangle 2"/>
          <p:cNvSpPr>
            <a:spLocks noGrp="1" noChangeArrowheads="1"/>
          </p:cNvSpPr>
          <p:nvPr>
            <p:ph idx="4294967295"/>
          </p:nvPr>
        </p:nvSpPr>
        <p:spPr>
          <a:xfrm>
            <a:off x="152400" y="1219200"/>
            <a:ext cx="8610600" cy="5791200"/>
          </a:xfrm>
        </p:spPr>
        <p:txBody>
          <a:bodyPr lIns="90488" tIns="44450" rIns="90488" bIns="44450">
            <a:normAutofit/>
          </a:bodyPr>
          <a:lstStyle/>
          <a:p>
            <a:r>
              <a:rPr lang="en-US" altLang="en-US" b="1" dirty="0">
                <a:solidFill>
                  <a:srgbClr val="95B3D7"/>
                </a:solidFill>
              </a:rPr>
              <a:t>Individual Question Topics, by Chapter?</a:t>
            </a:r>
          </a:p>
          <a:p>
            <a:pPr lvl="1"/>
            <a:r>
              <a:rPr lang="en-US" altLang="en-US" sz="2400" b="1" dirty="0">
                <a:solidFill>
                  <a:srgbClr val="95B3D7"/>
                </a:solidFill>
              </a:rPr>
              <a:t>2: Getting Started, Insertion and Merge Sort</a:t>
            </a:r>
          </a:p>
          <a:p>
            <a:pPr lvl="1"/>
            <a:r>
              <a:rPr lang="en-US" altLang="en-US" sz="2400" b="1" dirty="0">
                <a:solidFill>
                  <a:srgbClr val="95B3D7"/>
                </a:solidFill>
              </a:rPr>
              <a:t>3: Growth of Functions (i.e. Math)</a:t>
            </a:r>
          </a:p>
          <a:p>
            <a:pPr lvl="1"/>
            <a:r>
              <a:rPr lang="en-US" altLang="en-US" sz="2400" b="1" dirty="0">
                <a:solidFill>
                  <a:srgbClr val="95B3D7"/>
                </a:solidFill>
              </a:rPr>
              <a:t>4: Divide and Conquer</a:t>
            </a:r>
          </a:p>
          <a:p>
            <a:pPr lvl="1"/>
            <a:r>
              <a:rPr lang="en-US" altLang="en-US" sz="2400" b="1" dirty="0">
                <a:solidFill>
                  <a:srgbClr val="95B3D7"/>
                </a:solidFill>
              </a:rPr>
              <a:t>5: Probabilistic and Randomized Algorithms</a:t>
            </a:r>
          </a:p>
          <a:p>
            <a:pPr lvl="1"/>
            <a:r>
              <a:rPr lang="en-US" altLang="en-US" sz="2400" b="1" dirty="0">
                <a:solidFill>
                  <a:srgbClr val="95B3D7"/>
                </a:solidFill>
              </a:rPr>
              <a:t>6: </a:t>
            </a:r>
            <a:r>
              <a:rPr lang="en-US" altLang="en-US" sz="2400" b="1" dirty="0" err="1">
                <a:solidFill>
                  <a:srgbClr val="95B3D7"/>
                </a:solidFill>
              </a:rPr>
              <a:t>Heapsort</a:t>
            </a:r>
            <a:endParaRPr lang="en-US" altLang="en-US" sz="2400" b="1" dirty="0">
              <a:solidFill>
                <a:srgbClr val="95B3D7"/>
              </a:solidFill>
            </a:endParaRPr>
          </a:p>
          <a:p>
            <a:pPr lvl="1"/>
            <a:r>
              <a:rPr lang="en-US" altLang="en-US" sz="2400" b="1" dirty="0">
                <a:solidFill>
                  <a:srgbClr val="95B3D7"/>
                </a:solidFill>
              </a:rPr>
              <a:t>7: Quicksort </a:t>
            </a:r>
          </a:p>
          <a:p>
            <a:pPr lvl="1"/>
            <a:r>
              <a:rPr lang="en-US" altLang="en-US" sz="2400" b="1" dirty="0">
                <a:solidFill>
                  <a:srgbClr val="95B3D7"/>
                </a:solidFill>
              </a:rPr>
              <a:t>8: Radix/Counting Sort</a:t>
            </a:r>
          </a:p>
          <a:p>
            <a:pPr lvl="1"/>
            <a:r>
              <a:rPr lang="en-US" altLang="en-US" sz="2400" b="1" dirty="0">
                <a:solidFill>
                  <a:srgbClr val="95B3D7"/>
                </a:solidFill>
              </a:rPr>
              <a:t>9: Not examined</a:t>
            </a:r>
          </a:p>
          <a:p>
            <a:pPr lvl="1"/>
            <a:r>
              <a:rPr lang="en-US" altLang="en-US" sz="2400" b="1" dirty="0">
                <a:solidFill>
                  <a:srgbClr val="95B3D7"/>
                </a:solidFill>
              </a:rPr>
              <a:t>Regular Languages and Automata</a:t>
            </a:r>
          </a:p>
          <a:p>
            <a:pPr lvl="1"/>
            <a:r>
              <a:rPr lang="en-US" altLang="en-US" sz="2400" b="1" dirty="0">
                <a:solidFill>
                  <a:srgbClr val="95B3D7"/>
                </a:solidFill>
              </a:rPr>
              <a:t>13: Red-Black Trees</a:t>
            </a:r>
          </a:p>
          <a:p>
            <a:pPr lvl="1"/>
            <a:r>
              <a:rPr lang="en-US" altLang="en-US" sz="2400" b="1" dirty="0">
                <a:solidFill>
                  <a:srgbClr val="95B3D7"/>
                </a:solidFill>
              </a:rPr>
              <a:t>15: Dynamic Programming - Not examined</a:t>
            </a:r>
            <a:endParaRPr lang="en-US" altLang="en-US" b="1" dirty="0">
              <a:solidFill>
                <a:srgbClr val="95B3D7"/>
              </a:solidFill>
            </a:endParaRPr>
          </a:p>
          <a:p>
            <a:pPr lvl="1"/>
            <a:endParaRPr lang="en-US" altLang="en-US" b="1" dirty="0">
              <a:solidFill>
                <a:srgbClr val="95B3D7"/>
              </a:solidFill>
            </a:endParaRPr>
          </a:p>
          <a:p>
            <a:pPr lvl="1"/>
            <a:endParaRPr lang="en-US" altLang="en-US" b="1" dirty="0">
              <a:solidFill>
                <a:srgbClr val="95B3D7"/>
              </a:solidFill>
            </a:endParaRPr>
          </a:p>
        </p:txBody>
      </p:sp>
      <p:sp>
        <p:nvSpPr>
          <p:cNvPr id="17411" name="Slide Number Placeholder 5"/>
          <p:cNvSpPr>
            <a:spLocks noGrp="1"/>
          </p:cNvSpPr>
          <p:nvPr>
            <p:ph type="sldNum" sz="quarter" idx="12"/>
          </p:nvPr>
        </p:nvSpPr>
        <p:spPr>
          <a:xfrm>
            <a:off x="6553200" y="6356350"/>
            <a:ext cx="2133600" cy="365125"/>
          </a:xfrm>
          <a:noFill/>
        </p:spPr>
        <p:txBody>
          <a:bodyPr anchor="ctr"/>
          <a:lstStyle/>
          <a:p>
            <a:pPr eaLnBrk="0" hangingPunct="0"/>
            <a:fld id="{EAC4D86B-78F6-4DFF-81CC-4506F020FC0E}" type="slidenum">
              <a:rPr lang="en-US" sz="1200">
                <a:solidFill>
                  <a:schemeClr val="bg1"/>
                </a:solidFill>
                <a:effectLst/>
                <a:latin typeface="Abril Text"/>
              </a:rPr>
              <a:pPr eaLnBrk="0" hangingPunct="0"/>
              <a:t>23</a:t>
            </a:fld>
            <a:endParaRPr lang="en-US" sz="1200">
              <a:solidFill>
                <a:schemeClr val="bg1"/>
              </a:solidFill>
              <a:effectLst/>
              <a:latin typeface="Abril Text"/>
            </a:endParaRPr>
          </a:p>
        </p:txBody>
      </p:sp>
    </p:spTree>
    <p:extLst>
      <p:ext uri="{BB962C8B-B14F-4D97-AF65-F5344CB8AC3E}">
        <p14:creationId xmlns:p14="http://schemas.microsoft.com/office/powerpoint/2010/main" val="19360160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09" name="Rectangle 3"/>
          <p:cNvSpPr>
            <a:spLocks noGrp="1" noChangeArrowheads="1"/>
          </p:cNvSpPr>
          <p:nvPr>
            <p:ph type="title" idx="4294967295"/>
          </p:nvPr>
        </p:nvSpPr>
        <p:spPr>
          <a:xfrm>
            <a:off x="301625" y="352425"/>
            <a:ext cx="8194675" cy="882650"/>
          </a:xfrm>
        </p:spPr>
        <p:txBody>
          <a:bodyPr lIns="90488" tIns="44450" rIns="90488" bIns="44450"/>
          <a:lstStyle/>
          <a:p>
            <a:r>
              <a:rPr lang="en-US" altLang="en-US" b="1" dirty="0">
                <a:solidFill>
                  <a:srgbClr val="0000FF"/>
                </a:solidFill>
              </a:rPr>
              <a:t>Make a Midterm</a:t>
            </a:r>
          </a:p>
        </p:txBody>
      </p:sp>
      <p:sp>
        <p:nvSpPr>
          <p:cNvPr id="17410" name="Rectangle 2"/>
          <p:cNvSpPr>
            <a:spLocks noGrp="1" noChangeArrowheads="1"/>
          </p:cNvSpPr>
          <p:nvPr>
            <p:ph idx="4294967295"/>
          </p:nvPr>
        </p:nvSpPr>
        <p:spPr>
          <a:xfrm>
            <a:off x="152400" y="1219200"/>
            <a:ext cx="8610600" cy="5791200"/>
          </a:xfrm>
        </p:spPr>
        <p:txBody>
          <a:bodyPr lIns="90488" tIns="44450" rIns="90488" bIns="44450">
            <a:normAutofit/>
          </a:bodyPr>
          <a:lstStyle/>
          <a:p>
            <a:r>
              <a:rPr lang="en-US" altLang="en-US" b="1" dirty="0">
                <a:solidFill>
                  <a:srgbClr val="95B3D7"/>
                </a:solidFill>
              </a:rPr>
              <a:t>2 person question, by Chapter?</a:t>
            </a:r>
          </a:p>
          <a:p>
            <a:pPr lvl="1"/>
            <a:r>
              <a:rPr lang="en-US" altLang="en-US" sz="2400" b="1" dirty="0">
                <a:solidFill>
                  <a:srgbClr val="95B3D7"/>
                </a:solidFill>
              </a:rPr>
              <a:t>2: Getting Started, Insertion and Merge Sort</a:t>
            </a:r>
          </a:p>
          <a:p>
            <a:pPr lvl="1"/>
            <a:r>
              <a:rPr lang="en-US" altLang="en-US" sz="2400" b="1" dirty="0">
                <a:solidFill>
                  <a:srgbClr val="95B3D7"/>
                </a:solidFill>
              </a:rPr>
              <a:t>3: Growth of Functions (i.e. Math)</a:t>
            </a:r>
          </a:p>
          <a:p>
            <a:pPr lvl="1"/>
            <a:r>
              <a:rPr lang="en-US" altLang="en-US" sz="2400" b="1" dirty="0">
                <a:solidFill>
                  <a:srgbClr val="95B3D7"/>
                </a:solidFill>
              </a:rPr>
              <a:t>4: Divide and Conquer</a:t>
            </a:r>
          </a:p>
          <a:p>
            <a:pPr lvl="1"/>
            <a:r>
              <a:rPr lang="en-US" altLang="en-US" sz="2400" b="1" dirty="0">
                <a:solidFill>
                  <a:srgbClr val="95B3D7"/>
                </a:solidFill>
              </a:rPr>
              <a:t>5: Probabilistic and Randomized Algorithms</a:t>
            </a:r>
          </a:p>
          <a:p>
            <a:pPr lvl="1"/>
            <a:r>
              <a:rPr lang="en-US" altLang="en-US" sz="2400" b="1" dirty="0">
                <a:solidFill>
                  <a:srgbClr val="95B3D7"/>
                </a:solidFill>
              </a:rPr>
              <a:t>6: </a:t>
            </a:r>
            <a:r>
              <a:rPr lang="en-US" altLang="en-US" sz="2400" b="1" dirty="0" err="1">
                <a:solidFill>
                  <a:srgbClr val="95B3D7"/>
                </a:solidFill>
              </a:rPr>
              <a:t>Heapsort</a:t>
            </a:r>
            <a:endParaRPr lang="en-US" altLang="en-US" sz="2400" b="1" dirty="0">
              <a:solidFill>
                <a:srgbClr val="95B3D7"/>
              </a:solidFill>
            </a:endParaRPr>
          </a:p>
          <a:p>
            <a:pPr lvl="1"/>
            <a:r>
              <a:rPr lang="en-US" altLang="en-US" sz="2400" b="1" dirty="0">
                <a:solidFill>
                  <a:srgbClr val="95B3D7"/>
                </a:solidFill>
              </a:rPr>
              <a:t>7: Quicksort </a:t>
            </a:r>
          </a:p>
          <a:p>
            <a:pPr lvl="1"/>
            <a:r>
              <a:rPr lang="en-US" altLang="en-US" sz="2400" b="1" dirty="0">
                <a:solidFill>
                  <a:srgbClr val="95B3D7"/>
                </a:solidFill>
              </a:rPr>
              <a:t>8: Radix/Counting Sort</a:t>
            </a:r>
          </a:p>
          <a:p>
            <a:pPr lvl="1"/>
            <a:r>
              <a:rPr lang="en-US" altLang="en-US" sz="2400" b="1" dirty="0">
                <a:solidFill>
                  <a:srgbClr val="95B3D7"/>
                </a:solidFill>
              </a:rPr>
              <a:t>9: Not examined</a:t>
            </a:r>
          </a:p>
          <a:p>
            <a:pPr lvl="1"/>
            <a:r>
              <a:rPr lang="en-US" altLang="en-US" sz="2400" b="1" dirty="0">
                <a:solidFill>
                  <a:srgbClr val="95B3D7"/>
                </a:solidFill>
              </a:rPr>
              <a:t>Regular Languages and Automata</a:t>
            </a:r>
          </a:p>
          <a:p>
            <a:pPr lvl="1"/>
            <a:r>
              <a:rPr lang="en-US" altLang="en-US" sz="2400" b="1" dirty="0">
                <a:solidFill>
                  <a:srgbClr val="95B3D7"/>
                </a:solidFill>
              </a:rPr>
              <a:t>13: Red-Black Trees</a:t>
            </a:r>
          </a:p>
          <a:p>
            <a:pPr lvl="1"/>
            <a:r>
              <a:rPr lang="en-US" altLang="en-US" sz="2400" b="1" dirty="0">
                <a:solidFill>
                  <a:srgbClr val="95B3D7"/>
                </a:solidFill>
              </a:rPr>
              <a:t>15: Dynamic Programming - Not examined</a:t>
            </a:r>
          </a:p>
          <a:p>
            <a:pPr marL="457200" lvl="1" indent="0">
              <a:buNone/>
            </a:pPr>
            <a:endParaRPr lang="en-US" altLang="en-US" b="1" dirty="0">
              <a:solidFill>
                <a:srgbClr val="95B3D7"/>
              </a:solidFill>
            </a:endParaRPr>
          </a:p>
          <a:p>
            <a:pPr lvl="1"/>
            <a:endParaRPr lang="en-US" altLang="en-US" b="1" dirty="0">
              <a:solidFill>
                <a:srgbClr val="95B3D7"/>
              </a:solidFill>
            </a:endParaRPr>
          </a:p>
          <a:p>
            <a:pPr lvl="1"/>
            <a:endParaRPr lang="en-US" altLang="en-US" b="1" dirty="0">
              <a:solidFill>
                <a:srgbClr val="95B3D7"/>
              </a:solidFill>
            </a:endParaRPr>
          </a:p>
        </p:txBody>
      </p:sp>
      <p:sp>
        <p:nvSpPr>
          <p:cNvPr id="17411" name="Slide Number Placeholder 5"/>
          <p:cNvSpPr>
            <a:spLocks noGrp="1"/>
          </p:cNvSpPr>
          <p:nvPr>
            <p:ph type="sldNum" sz="quarter" idx="12"/>
          </p:nvPr>
        </p:nvSpPr>
        <p:spPr>
          <a:xfrm>
            <a:off x="6553200" y="6356350"/>
            <a:ext cx="2133600" cy="365125"/>
          </a:xfrm>
          <a:noFill/>
        </p:spPr>
        <p:txBody>
          <a:bodyPr anchor="ctr"/>
          <a:lstStyle/>
          <a:p>
            <a:pPr eaLnBrk="0" hangingPunct="0"/>
            <a:fld id="{EAC4D86B-78F6-4DFF-81CC-4506F020FC0E}" type="slidenum">
              <a:rPr lang="en-US" sz="1200">
                <a:solidFill>
                  <a:schemeClr val="bg1"/>
                </a:solidFill>
                <a:effectLst/>
                <a:latin typeface="Abril Text"/>
              </a:rPr>
              <a:pPr eaLnBrk="0" hangingPunct="0"/>
              <a:t>24</a:t>
            </a:fld>
            <a:endParaRPr lang="en-US" sz="1200">
              <a:solidFill>
                <a:schemeClr val="bg1"/>
              </a:solidFill>
              <a:effectLst/>
              <a:latin typeface="Abril Text"/>
            </a:endParaRPr>
          </a:p>
        </p:txBody>
      </p:sp>
    </p:spTree>
    <p:extLst>
      <p:ext uri="{BB962C8B-B14F-4D97-AF65-F5344CB8AC3E}">
        <p14:creationId xmlns:p14="http://schemas.microsoft.com/office/powerpoint/2010/main" val="13010453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09" name="Rectangle 3"/>
          <p:cNvSpPr>
            <a:spLocks noGrp="1" noChangeArrowheads="1"/>
          </p:cNvSpPr>
          <p:nvPr>
            <p:ph type="title" idx="4294967295"/>
          </p:nvPr>
        </p:nvSpPr>
        <p:spPr>
          <a:xfrm>
            <a:off x="301625" y="352425"/>
            <a:ext cx="8194675" cy="882650"/>
          </a:xfrm>
        </p:spPr>
        <p:txBody>
          <a:bodyPr lIns="90488" tIns="44450" rIns="90488" bIns="44450"/>
          <a:lstStyle/>
          <a:p>
            <a:r>
              <a:rPr lang="en-US" altLang="en-US" b="1" dirty="0">
                <a:solidFill>
                  <a:srgbClr val="0000FF"/>
                </a:solidFill>
              </a:rPr>
              <a:t>Make a Midterm</a:t>
            </a:r>
          </a:p>
        </p:txBody>
      </p:sp>
      <p:sp>
        <p:nvSpPr>
          <p:cNvPr id="17410" name="Rectangle 2"/>
          <p:cNvSpPr>
            <a:spLocks noGrp="1" noChangeArrowheads="1"/>
          </p:cNvSpPr>
          <p:nvPr>
            <p:ph idx="4294967295"/>
          </p:nvPr>
        </p:nvSpPr>
        <p:spPr>
          <a:xfrm>
            <a:off x="152400" y="1219200"/>
            <a:ext cx="8610600" cy="5791200"/>
          </a:xfrm>
        </p:spPr>
        <p:txBody>
          <a:bodyPr lIns="90488" tIns="44450" rIns="90488" bIns="44450">
            <a:normAutofit/>
          </a:bodyPr>
          <a:lstStyle/>
          <a:p>
            <a:r>
              <a:rPr lang="en-US" altLang="en-US" b="1" dirty="0">
                <a:solidFill>
                  <a:srgbClr val="95B3D7"/>
                </a:solidFill>
              </a:rPr>
              <a:t>4 person question, by Chapter?</a:t>
            </a:r>
          </a:p>
          <a:p>
            <a:pPr lvl="1"/>
            <a:r>
              <a:rPr lang="en-US" altLang="en-US" sz="2400" b="1" dirty="0">
                <a:solidFill>
                  <a:srgbClr val="95B3D7"/>
                </a:solidFill>
              </a:rPr>
              <a:t>2: Getting Started, Insertion and Merge Sort</a:t>
            </a:r>
          </a:p>
          <a:p>
            <a:pPr lvl="1"/>
            <a:r>
              <a:rPr lang="en-US" altLang="en-US" sz="2400" b="1" dirty="0">
                <a:solidFill>
                  <a:srgbClr val="95B3D7"/>
                </a:solidFill>
              </a:rPr>
              <a:t>3: Growth of Functions (i.e. Math)</a:t>
            </a:r>
          </a:p>
          <a:p>
            <a:pPr lvl="1"/>
            <a:r>
              <a:rPr lang="en-US" altLang="en-US" sz="2400" b="1" dirty="0">
                <a:solidFill>
                  <a:srgbClr val="95B3D7"/>
                </a:solidFill>
              </a:rPr>
              <a:t>4: Divide and Conquer</a:t>
            </a:r>
          </a:p>
          <a:p>
            <a:pPr lvl="1"/>
            <a:r>
              <a:rPr lang="en-US" altLang="en-US" sz="2400" b="1" dirty="0">
                <a:solidFill>
                  <a:srgbClr val="95B3D7"/>
                </a:solidFill>
              </a:rPr>
              <a:t>5: Probabilistic and Randomized Algorithms</a:t>
            </a:r>
          </a:p>
          <a:p>
            <a:pPr lvl="1"/>
            <a:r>
              <a:rPr lang="en-US" altLang="en-US" sz="2400" b="1" dirty="0">
                <a:solidFill>
                  <a:srgbClr val="95B3D7"/>
                </a:solidFill>
              </a:rPr>
              <a:t>6: </a:t>
            </a:r>
            <a:r>
              <a:rPr lang="en-US" altLang="en-US" sz="2400" b="1" dirty="0" err="1">
                <a:solidFill>
                  <a:srgbClr val="95B3D7"/>
                </a:solidFill>
              </a:rPr>
              <a:t>Heapsort</a:t>
            </a:r>
            <a:endParaRPr lang="en-US" altLang="en-US" sz="2400" b="1" dirty="0">
              <a:solidFill>
                <a:srgbClr val="95B3D7"/>
              </a:solidFill>
            </a:endParaRPr>
          </a:p>
          <a:p>
            <a:pPr lvl="1"/>
            <a:r>
              <a:rPr lang="en-US" altLang="en-US" sz="2400" b="1" dirty="0">
                <a:solidFill>
                  <a:srgbClr val="95B3D7"/>
                </a:solidFill>
              </a:rPr>
              <a:t>7: Quicksort </a:t>
            </a:r>
          </a:p>
          <a:p>
            <a:pPr lvl="1"/>
            <a:r>
              <a:rPr lang="en-US" altLang="en-US" sz="2400" b="1" dirty="0">
                <a:solidFill>
                  <a:srgbClr val="95B3D7"/>
                </a:solidFill>
              </a:rPr>
              <a:t>8: Radix/Counting Sort</a:t>
            </a:r>
          </a:p>
          <a:p>
            <a:pPr lvl="1"/>
            <a:r>
              <a:rPr lang="en-US" altLang="en-US" sz="2400" b="1" dirty="0">
                <a:solidFill>
                  <a:srgbClr val="95B3D7"/>
                </a:solidFill>
              </a:rPr>
              <a:t>9: Not examined</a:t>
            </a:r>
          </a:p>
          <a:p>
            <a:pPr lvl="1"/>
            <a:r>
              <a:rPr lang="en-US" altLang="en-US" sz="2400" b="1" dirty="0">
                <a:solidFill>
                  <a:srgbClr val="95B3D7"/>
                </a:solidFill>
              </a:rPr>
              <a:t>Regular Languages and Automata</a:t>
            </a:r>
          </a:p>
          <a:p>
            <a:pPr lvl="1"/>
            <a:r>
              <a:rPr lang="en-US" altLang="en-US" sz="2400" b="1" dirty="0">
                <a:solidFill>
                  <a:srgbClr val="95B3D7"/>
                </a:solidFill>
              </a:rPr>
              <a:t>13: Red-Black Trees</a:t>
            </a:r>
          </a:p>
          <a:p>
            <a:pPr lvl="1"/>
            <a:r>
              <a:rPr lang="en-US" altLang="en-US" sz="2400" b="1" dirty="0">
                <a:solidFill>
                  <a:srgbClr val="95B3D7"/>
                </a:solidFill>
              </a:rPr>
              <a:t>15: Dynamic Programming - Not examined</a:t>
            </a:r>
            <a:endParaRPr lang="en-US" altLang="en-US" b="1" dirty="0">
              <a:solidFill>
                <a:srgbClr val="95B3D7"/>
              </a:solidFill>
            </a:endParaRPr>
          </a:p>
          <a:p>
            <a:pPr lvl="1"/>
            <a:endParaRPr lang="en-US" altLang="en-US" b="1" dirty="0">
              <a:solidFill>
                <a:srgbClr val="95B3D7"/>
              </a:solidFill>
            </a:endParaRPr>
          </a:p>
          <a:p>
            <a:pPr lvl="1"/>
            <a:endParaRPr lang="en-US" altLang="en-US" b="1" dirty="0">
              <a:solidFill>
                <a:srgbClr val="95B3D7"/>
              </a:solidFill>
            </a:endParaRPr>
          </a:p>
        </p:txBody>
      </p:sp>
      <p:sp>
        <p:nvSpPr>
          <p:cNvPr id="17411" name="Slide Number Placeholder 5"/>
          <p:cNvSpPr>
            <a:spLocks noGrp="1"/>
          </p:cNvSpPr>
          <p:nvPr>
            <p:ph type="sldNum" sz="quarter" idx="12"/>
          </p:nvPr>
        </p:nvSpPr>
        <p:spPr>
          <a:xfrm>
            <a:off x="6553200" y="6356350"/>
            <a:ext cx="2133600" cy="365125"/>
          </a:xfrm>
          <a:noFill/>
        </p:spPr>
        <p:txBody>
          <a:bodyPr anchor="ctr"/>
          <a:lstStyle/>
          <a:p>
            <a:pPr eaLnBrk="0" hangingPunct="0"/>
            <a:fld id="{EAC4D86B-78F6-4DFF-81CC-4506F020FC0E}" type="slidenum">
              <a:rPr lang="en-US" sz="1200">
                <a:solidFill>
                  <a:schemeClr val="bg1"/>
                </a:solidFill>
                <a:effectLst/>
                <a:latin typeface="Abril Text"/>
              </a:rPr>
              <a:pPr eaLnBrk="0" hangingPunct="0"/>
              <a:t>25</a:t>
            </a:fld>
            <a:endParaRPr lang="en-US" sz="1200">
              <a:solidFill>
                <a:schemeClr val="bg1"/>
              </a:solidFill>
              <a:effectLst/>
              <a:latin typeface="Abril Text"/>
            </a:endParaRPr>
          </a:p>
        </p:txBody>
      </p:sp>
    </p:spTree>
    <p:extLst>
      <p:ext uri="{BB962C8B-B14F-4D97-AF65-F5344CB8AC3E}">
        <p14:creationId xmlns:p14="http://schemas.microsoft.com/office/powerpoint/2010/main" val="38165793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3"/>
          <p:cNvSpPr>
            <a:spLocks noGrp="1" noChangeArrowheads="1"/>
          </p:cNvSpPr>
          <p:nvPr>
            <p:ph type="title" idx="4294967295"/>
          </p:nvPr>
        </p:nvSpPr>
        <p:spPr>
          <a:xfrm>
            <a:off x="301625" y="352425"/>
            <a:ext cx="8194675" cy="882650"/>
          </a:xfrm>
        </p:spPr>
        <p:txBody>
          <a:bodyPr lIns="90488" tIns="44450" rIns="90488" bIns="44450"/>
          <a:lstStyle/>
          <a:p>
            <a:r>
              <a:rPr lang="en-US" altLang="en-US" b="1" dirty="0">
                <a:solidFill>
                  <a:srgbClr val="0000FF"/>
                </a:solidFill>
              </a:rPr>
              <a:t>Google Interview</a:t>
            </a:r>
          </a:p>
        </p:txBody>
      </p:sp>
      <p:sp>
        <p:nvSpPr>
          <p:cNvPr id="17410" name="Rectangle 2"/>
          <p:cNvSpPr>
            <a:spLocks noGrp="1" noChangeArrowheads="1"/>
          </p:cNvSpPr>
          <p:nvPr>
            <p:ph idx="4294967295"/>
          </p:nvPr>
        </p:nvSpPr>
        <p:spPr>
          <a:xfrm>
            <a:off x="152400" y="1447800"/>
            <a:ext cx="8610600" cy="5791200"/>
          </a:xfrm>
        </p:spPr>
        <p:txBody>
          <a:bodyPr lIns="90488" tIns="44450" rIns="90488" bIns="44450"/>
          <a:lstStyle/>
          <a:p>
            <a:r>
              <a:rPr lang="en-US" altLang="en-US" sz="3600" b="1" dirty="0">
                <a:solidFill>
                  <a:srgbClr val="95B3D7"/>
                </a:solidFill>
              </a:rPr>
              <a:t>A member of Teams BMW and Brandenburg</a:t>
            </a:r>
          </a:p>
        </p:txBody>
      </p:sp>
      <p:sp>
        <p:nvSpPr>
          <p:cNvPr id="17411" name="Slide Number Placeholder 5"/>
          <p:cNvSpPr>
            <a:spLocks noGrp="1"/>
          </p:cNvSpPr>
          <p:nvPr>
            <p:ph type="sldNum" sz="quarter" idx="12"/>
          </p:nvPr>
        </p:nvSpPr>
        <p:spPr>
          <a:xfrm>
            <a:off x="6553200" y="6356350"/>
            <a:ext cx="2133600" cy="365125"/>
          </a:xfrm>
          <a:noFill/>
        </p:spPr>
        <p:txBody>
          <a:bodyPr anchor="ctr"/>
          <a:lstStyle/>
          <a:p>
            <a:pPr eaLnBrk="0" hangingPunct="0"/>
            <a:fld id="{EAC4D86B-78F6-4DFF-81CC-4506F020FC0E}" type="slidenum">
              <a:rPr lang="en-US" sz="1200">
                <a:solidFill>
                  <a:schemeClr val="bg1"/>
                </a:solidFill>
                <a:effectLst/>
                <a:latin typeface="Abril Text"/>
              </a:rPr>
              <a:pPr eaLnBrk="0" hangingPunct="0"/>
              <a:t>26</a:t>
            </a:fld>
            <a:endParaRPr lang="en-US" sz="1200">
              <a:solidFill>
                <a:schemeClr val="bg1"/>
              </a:solidFill>
              <a:effectLst/>
              <a:latin typeface="Abril Text"/>
            </a:endParaRPr>
          </a:p>
        </p:txBody>
      </p:sp>
    </p:spTree>
    <p:extLst>
      <p:ext uri="{BB962C8B-B14F-4D97-AF65-F5344CB8AC3E}">
        <p14:creationId xmlns:p14="http://schemas.microsoft.com/office/powerpoint/2010/main" val="2540455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7F98F-7018-894A-8451-F9421FC29287}"/>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E4183504-27AB-F248-977B-FBFD4A705C5D}"/>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35E30920-88CA-F142-B411-1229B2B48CC7}"/>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63500" y="63500"/>
            <a:ext cx="9017000" cy="6731000"/>
          </a:xfrm>
          <a:prstGeom prst="rect">
            <a:avLst/>
          </a:prstGeom>
        </p:spPr>
      </p:pic>
    </p:spTree>
    <p:extLst>
      <p:ext uri="{BB962C8B-B14F-4D97-AF65-F5344CB8AC3E}">
        <p14:creationId xmlns:p14="http://schemas.microsoft.com/office/powerpoint/2010/main" val="35716867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BA770-EF8A-6249-8E45-FF21B8004D0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3C98A1D8-2A12-974D-9484-72EE212556E0}"/>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CF481229-49BF-2B49-B5FC-4909D5BABF18}"/>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63500" y="63500"/>
            <a:ext cx="9017000" cy="6731000"/>
          </a:xfrm>
          <a:prstGeom prst="rect">
            <a:avLst/>
          </a:prstGeom>
        </p:spPr>
      </p:pic>
    </p:spTree>
    <p:extLst>
      <p:ext uri="{BB962C8B-B14F-4D97-AF65-F5344CB8AC3E}">
        <p14:creationId xmlns:p14="http://schemas.microsoft.com/office/powerpoint/2010/main" val="3012471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3"/>
          <p:cNvSpPr>
            <a:spLocks noGrp="1" noChangeArrowheads="1"/>
          </p:cNvSpPr>
          <p:nvPr>
            <p:ph type="title" idx="4294967295"/>
          </p:nvPr>
        </p:nvSpPr>
        <p:spPr>
          <a:xfrm>
            <a:off x="457200" y="0"/>
            <a:ext cx="8229600" cy="1447800"/>
          </a:xfrm>
        </p:spPr>
        <p:txBody>
          <a:bodyPr lIns="90488" tIns="44450" rIns="90488" bIns="44450">
            <a:normAutofit/>
          </a:bodyPr>
          <a:lstStyle/>
          <a:p>
            <a:r>
              <a:rPr lang="en-US" altLang="en-US" b="1" dirty="0">
                <a:solidFill>
                  <a:srgbClr val="3366FF"/>
                </a:solidFill>
              </a:rPr>
              <a:t>Exercise 13.1-5 page 312 Team </a:t>
            </a:r>
            <a:r>
              <a:rPr lang="en-US" altLang="en-US" b="1" dirty="0" err="1">
                <a:solidFill>
                  <a:srgbClr val="3366FF"/>
                </a:solidFill>
              </a:rPr>
              <a:t>Neuschwanstein</a:t>
            </a:r>
            <a:endParaRPr lang="en-US" altLang="en-US" b="1" dirty="0">
              <a:solidFill>
                <a:srgbClr val="3366FF"/>
              </a:solidFill>
            </a:endParaRPr>
          </a:p>
        </p:txBody>
      </p:sp>
      <p:sp>
        <p:nvSpPr>
          <p:cNvPr id="104451" name="Slide Number Placeholder 5"/>
          <p:cNvSpPr>
            <a:spLocks noGrp="1"/>
          </p:cNvSpPr>
          <p:nvPr>
            <p:ph type="sldNum" sz="quarter" idx="12"/>
          </p:nvPr>
        </p:nvSpPr>
        <p:spPr>
          <a:xfrm>
            <a:off x="6553200" y="6356350"/>
            <a:ext cx="2133600" cy="365125"/>
          </a:xfrm>
          <a:noFill/>
        </p:spPr>
        <p:txBody>
          <a:bodyPr anchor="ctr"/>
          <a:lstStyle/>
          <a:p>
            <a:pPr eaLnBrk="0" hangingPunct="0"/>
            <a:fld id="{71330C9F-B4E7-469C-B9F0-D4376E7C9F81}" type="slidenum">
              <a:rPr lang="en-US" sz="1200">
                <a:solidFill>
                  <a:schemeClr val="bg1"/>
                </a:solidFill>
                <a:effectLst/>
                <a:latin typeface="Abril Text"/>
              </a:rPr>
              <a:pPr eaLnBrk="0" hangingPunct="0"/>
              <a:t>29</a:t>
            </a:fld>
            <a:endParaRPr lang="en-US" sz="1200">
              <a:solidFill>
                <a:schemeClr val="bg1"/>
              </a:solidFill>
              <a:effectLst/>
              <a:latin typeface="Abril Text"/>
            </a:endParaRPr>
          </a:p>
        </p:txBody>
      </p:sp>
      <p:pic>
        <p:nvPicPr>
          <p:cNvPr id="6" name="Picture 5">
            <a:extLst>
              <a:ext uri="{FF2B5EF4-FFF2-40B4-BE49-F238E27FC236}">
                <a16:creationId xmlns:a16="http://schemas.microsoft.com/office/drawing/2014/main" id="{16DD1C2B-9BC1-EB45-9558-D3A3E4CBD2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99" y="2682365"/>
            <a:ext cx="8930149" cy="1508635"/>
          </a:xfrm>
          <a:prstGeom prst="rect">
            <a:avLst/>
          </a:prstGeom>
        </p:spPr>
      </p:pic>
    </p:spTree>
    <p:extLst>
      <p:ext uri="{BB962C8B-B14F-4D97-AF65-F5344CB8AC3E}">
        <p14:creationId xmlns:p14="http://schemas.microsoft.com/office/powerpoint/2010/main" val="1074450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3"/>
          <p:cNvSpPr>
            <a:spLocks noGrp="1" noChangeArrowheads="1"/>
          </p:cNvSpPr>
          <p:nvPr>
            <p:ph type="title" idx="4294967295"/>
          </p:nvPr>
        </p:nvSpPr>
        <p:spPr>
          <a:xfrm>
            <a:off x="457200" y="274638"/>
            <a:ext cx="8229600" cy="868362"/>
          </a:xfrm>
        </p:spPr>
        <p:txBody>
          <a:bodyPr lIns="90488" tIns="44450" rIns="90488" bIns="44450"/>
          <a:lstStyle/>
          <a:p>
            <a:r>
              <a:rPr lang="en-US" altLang="en-US" b="1" dirty="0">
                <a:solidFill>
                  <a:srgbClr val="3366FF"/>
                </a:solidFill>
              </a:rPr>
              <a:t>Le Quiz</a:t>
            </a:r>
          </a:p>
        </p:txBody>
      </p:sp>
      <p:sp>
        <p:nvSpPr>
          <p:cNvPr id="18434" name="Rectangle 2"/>
          <p:cNvSpPr>
            <a:spLocks noGrp="1" noChangeArrowheads="1"/>
          </p:cNvSpPr>
          <p:nvPr>
            <p:ph idx="4294967295"/>
          </p:nvPr>
        </p:nvSpPr>
        <p:spPr>
          <a:xfrm>
            <a:off x="457200" y="1295401"/>
            <a:ext cx="8229600" cy="2895600"/>
          </a:xfrm>
        </p:spPr>
        <p:txBody>
          <a:bodyPr lIns="90488" tIns="44450" rIns="90488" bIns="44450">
            <a:normAutofit fontScale="92500"/>
          </a:bodyPr>
          <a:lstStyle/>
          <a:p>
            <a:pPr marL="342900" lvl="1" indent="-342900">
              <a:buFont typeface="Arial" pitchFamily="34" charset="0"/>
              <a:buChar char="•"/>
            </a:pPr>
            <a:r>
              <a:rPr lang="en-US" altLang="en-US" b="1" dirty="0">
                <a:solidFill>
                  <a:srgbClr val="95B3D7"/>
                </a:solidFill>
              </a:rPr>
              <a:t>1) Several students mentioned that Quicksort was more efficient as it could work better with Cache Memory in a processor. Explain what they mean</a:t>
            </a:r>
          </a:p>
          <a:p>
            <a:pPr marL="342900" lvl="1" indent="-342900">
              <a:buFont typeface="Arial" pitchFamily="34" charset="0"/>
              <a:buChar char="•"/>
            </a:pPr>
            <a:r>
              <a:rPr lang="en-US" altLang="en-US" b="1" dirty="0">
                <a:solidFill>
                  <a:srgbClr val="95B3D7"/>
                </a:solidFill>
              </a:rPr>
              <a:t>2) Why is the </a:t>
            </a:r>
            <a:r>
              <a:rPr lang="en-US" altLang="en-US" b="1" dirty="0" err="1">
                <a:solidFill>
                  <a:srgbClr val="95B3D7"/>
                </a:solidFill>
              </a:rPr>
              <a:t>Hashtable</a:t>
            </a:r>
            <a:r>
              <a:rPr lang="en-US" altLang="en-US" b="1" dirty="0">
                <a:solidFill>
                  <a:srgbClr val="95B3D7"/>
                </a:solidFill>
              </a:rPr>
              <a:t> the ultimate data structure?</a:t>
            </a:r>
          </a:p>
          <a:p>
            <a:r>
              <a:rPr lang="en-US" altLang="en-US" sz="3200" b="1" dirty="0">
                <a:solidFill>
                  <a:srgbClr val="95B3D7"/>
                </a:solidFill>
              </a:rPr>
              <a:t>3) Find another valid coloring of the following Red-Black Tree</a:t>
            </a:r>
            <a:endParaRPr lang="en-US" altLang="en-US" sz="2800" b="1" dirty="0">
              <a:solidFill>
                <a:srgbClr val="7F7F7F"/>
              </a:solidFill>
            </a:endParaRPr>
          </a:p>
        </p:txBody>
      </p:sp>
      <p:sp>
        <p:nvSpPr>
          <p:cNvPr id="18435" name="Slide Number Placeholder 5"/>
          <p:cNvSpPr>
            <a:spLocks noGrp="1"/>
          </p:cNvSpPr>
          <p:nvPr>
            <p:ph type="sldNum" sz="quarter" idx="12"/>
          </p:nvPr>
        </p:nvSpPr>
        <p:spPr>
          <a:xfrm>
            <a:off x="6553200" y="6356350"/>
            <a:ext cx="2133600" cy="365125"/>
          </a:xfrm>
          <a:noFill/>
        </p:spPr>
        <p:txBody>
          <a:bodyPr anchor="ctr"/>
          <a:lstStyle/>
          <a:p>
            <a:pPr eaLnBrk="0" hangingPunct="0"/>
            <a:fld id="{77662A8B-A35E-4FE4-8FD9-0FA090212B5C}" type="slidenum">
              <a:rPr lang="en-US" sz="1200">
                <a:solidFill>
                  <a:schemeClr val="bg1"/>
                </a:solidFill>
                <a:effectLst/>
                <a:latin typeface="Abril Text"/>
              </a:rPr>
              <a:pPr eaLnBrk="0" hangingPunct="0"/>
              <a:t>3</a:t>
            </a:fld>
            <a:endParaRPr lang="en-US" sz="1200">
              <a:solidFill>
                <a:schemeClr val="bg1"/>
              </a:solidFill>
              <a:effectLst/>
              <a:latin typeface="Abril Text"/>
            </a:endParaRPr>
          </a:p>
        </p:txBody>
      </p:sp>
      <p:pic>
        <p:nvPicPr>
          <p:cNvPr id="2" name="Picture 1" descr="Screen Shot 2016-10-17 at 8.25.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4279900"/>
            <a:ext cx="8839200" cy="2578100"/>
          </a:xfrm>
          <a:prstGeom prst="rect">
            <a:avLst/>
          </a:prstGeom>
        </p:spPr>
      </p:pic>
    </p:spTree>
    <p:extLst>
      <p:ext uri="{BB962C8B-B14F-4D97-AF65-F5344CB8AC3E}">
        <p14:creationId xmlns:p14="http://schemas.microsoft.com/office/powerpoint/2010/main" val="21132480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EB8DE-5481-6D47-9C70-D61BA9ADF0DC}"/>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E9932DAE-D63E-6C4A-986B-14FE4788EDFC}"/>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9AA9542C-D742-194F-A4E0-EADCC874CF7C}"/>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63500" y="63500"/>
            <a:ext cx="9017000" cy="6731000"/>
          </a:xfrm>
          <a:prstGeom prst="rect">
            <a:avLst/>
          </a:prstGeom>
        </p:spPr>
      </p:pic>
    </p:spTree>
    <p:extLst>
      <p:ext uri="{BB962C8B-B14F-4D97-AF65-F5344CB8AC3E}">
        <p14:creationId xmlns:p14="http://schemas.microsoft.com/office/powerpoint/2010/main" val="2555050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3"/>
          <p:cNvSpPr>
            <a:spLocks noGrp="1" noChangeArrowheads="1"/>
          </p:cNvSpPr>
          <p:nvPr>
            <p:ph type="title" idx="4294967295"/>
          </p:nvPr>
        </p:nvSpPr>
        <p:spPr>
          <a:xfrm>
            <a:off x="457200" y="0"/>
            <a:ext cx="8229600" cy="1447800"/>
          </a:xfrm>
        </p:spPr>
        <p:txBody>
          <a:bodyPr lIns="90488" tIns="44450" rIns="90488" bIns="44450">
            <a:normAutofit/>
          </a:bodyPr>
          <a:lstStyle/>
          <a:p>
            <a:r>
              <a:rPr lang="en-US" altLang="en-US" b="1" dirty="0">
                <a:solidFill>
                  <a:srgbClr val="3366FF"/>
                </a:solidFill>
              </a:rPr>
              <a:t>Problem 13.1-6: Team Hamburg</a:t>
            </a:r>
          </a:p>
        </p:txBody>
      </p:sp>
      <p:sp>
        <p:nvSpPr>
          <p:cNvPr id="104451" name="Slide Number Placeholder 5"/>
          <p:cNvSpPr>
            <a:spLocks noGrp="1"/>
          </p:cNvSpPr>
          <p:nvPr>
            <p:ph type="sldNum" sz="quarter" idx="12"/>
          </p:nvPr>
        </p:nvSpPr>
        <p:spPr>
          <a:xfrm>
            <a:off x="6553200" y="6356350"/>
            <a:ext cx="2133600" cy="365125"/>
          </a:xfrm>
          <a:noFill/>
        </p:spPr>
        <p:txBody>
          <a:bodyPr anchor="ctr"/>
          <a:lstStyle/>
          <a:p>
            <a:pPr eaLnBrk="0" hangingPunct="0"/>
            <a:fld id="{71330C9F-B4E7-469C-B9F0-D4376E7C9F81}" type="slidenum">
              <a:rPr lang="en-US" sz="1200">
                <a:solidFill>
                  <a:schemeClr val="bg1"/>
                </a:solidFill>
                <a:effectLst/>
                <a:latin typeface="Abril Text"/>
              </a:rPr>
              <a:pPr eaLnBrk="0" hangingPunct="0"/>
              <a:t>31</a:t>
            </a:fld>
            <a:endParaRPr lang="en-US" sz="1200">
              <a:solidFill>
                <a:schemeClr val="bg1"/>
              </a:solidFill>
              <a:effectLst/>
              <a:latin typeface="Abril Text"/>
            </a:endParaRPr>
          </a:p>
        </p:txBody>
      </p:sp>
      <p:pic>
        <p:nvPicPr>
          <p:cNvPr id="3" name="Picture 2">
            <a:extLst>
              <a:ext uri="{FF2B5EF4-FFF2-40B4-BE49-F238E27FC236}">
                <a16:creationId xmlns:a16="http://schemas.microsoft.com/office/drawing/2014/main" id="{52CC24F1-ED58-8A47-8C16-687907D74A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09" y="2743200"/>
            <a:ext cx="9092711" cy="1295400"/>
          </a:xfrm>
          <a:prstGeom prst="rect">
            <a:avLst/>
          </a:prstGeom>
        </p:spPr>
      </p:pic>
    </p:spTree>
    <p:extLst>
      <p:ext uri="{BB962C8B-B14F-4D97-AF65-F5344CB8AC3E}">
        <p14:creationId xmlns:p14="http://schemas.microsoft.com/office/powerpoint/2010/main" val="37937170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82166-D884-1243-AF60-9ADE327A84D6}"/>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FDAFD6CE-28BA-0543-BE96-287D3361E27A}"/>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C9C76AFD-A020-CE4E-BBCA-59C996610CA3}"/>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63500" y="63500"/>
            <a:ext cx="9017000" cy="6731000"/>
          </a:xfrm>
          <a:prstGeom prst="rect">
            <a:avLst/>
          </a:prstGeom>
        </p:spPr>
      </p:pic>
    </p:spTree>
    <p:extLst>
      <p:ext uri="{BB962C8B-B14F-4D97-AF65-F5344CB8AC3E}">
        <p14:creationId xmlns:p14="http://schemas.microsoft.com/office/powerpoint/2010/main" val="10865752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3"/>
          <p:cNvSpPr>
            <a:spLocks noGrp="1" noChangeArrowheads="1"/>
          </p:cNvSpPr>
          <p:nvPr>
            <p:ph type="title" idx="4294967295"/>
          </p:nvPr>
        </p:nvSpPr>
        <p:spPr>
          <a:xfrm>
            <a:off x="457200" y="0"/>
            <a:ext cx="8229600" cy="1447800"/>
          </a:xfrm>
        </p:spPr>
        <p:txBody>
          <a:bodyPr lIns="90488" tIns="44450" rIns="90488" bIns="44450">
            <a:normAutofit/>
          </a:bodyPr>
          <a:lstStyle/>
          <a:p>
            <a:r>
              <a:rPr lang="en-US" altLang="en-US" b="1" dirty="0">
                <a:solidFill>
                  <a:srgbClr val="3366FF"/>
                </a:solidFill>
              </a:rPr>
              <a:t>Exercise 13.3-3: Goethe</a:t>
            </a:r>
          </a:p>
        </p:txBody>
      </p:sp>
      <p:sp>
        <p:nvSpPr>
          <p:cNvPr id="104451" name="Slide Number Placeholder 5"/>
          <p:cNvSpPr>
            <a:spLocks noGrp="1"/>
          </p:cNvSpPr>
          <p:nvPr>
            <p:ph type="sldNum" sz="quarter" idx="12"/>
          </p:nvPr>
        </p:nvSpPr>
        <p:spPr>
          <a:xfrm>
            <a:off x="6553200" y="6356350"/>
            <a:ext cx="2133600" cy="365125"/>
          </a:xfrm>
          <a:noFill/>
        </p:spPr>
        <p:txBody>
          <a:bodyPr anchor="ctr"/>
          <a:lstStyle/>
          <a:p>
            <a:pPr eaLnBrk="0" hangingPunct="0"/>
            <a:fld id="{71330C9F-B4E7-469C-B9F0-D4376E7C9F81}" type="slidenum">
              <a:rPr lang="en-US" sz="1200">
                <a:solidFill>
                  <a:schemeClr val="bg1"/>
                </a:solidFill>
                <a:effectLst/>
                <a:latin typeface="Abril Text"/>
              </a:rPr>
              <a:pPr eaLnBrk="0" hangingPunct="0"/>
              <a:t>33</a:t>
            </a:fld>
            <a:endParaRPr lang="en-US" sz="1200">
              <a:solidFill>
                <a:schemeClr val="bg1"/>
              </a:solidFill>
              <a:effectLst/>
              <a:latin typeface="Abril Text"/>
            </a:endParaRPr>
          </a:p>
        </p:txBody>
      </p:sp>
      <p:pic>
        <p:nvPicPr>
          <p:cNvPr id="3" name="Picture 2">
            <a:extLst>
              <a:ext uri="{FF2B5EF4-FFF2-40B4-BE49-F238E27FC236}">
                <a16:creationId xmlns:a16="http://schemas.microsoft.com/office/drawing/2014/main" id="{28392D1A-589C-DB48-8FF3-246C9D0FBA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8" y="952499"/>
            <a:ext cx="7078313" cy="1183005"/>
          </a:xfrm>
          <a:prstGeom prst="rect">
            <a:avLst/>
          </a:prstGeom>
        </p:spPr>
      </p:pic>
      <p:pic>
        <p:nvPicPr>
          <p:cNvPr id="6" name="Picture 5">
            <a:extLst>
              <a:ext uri="{FF2B5EF4-FFF2-40B4-BE49-F238E27FC236}">
                <a16:creationId xmlns:a16="http://schemas.microsoft.com/office/drawing/2014/main" id="{65A74FC4-BCBC-5F44-AD60-DA8D2836CF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358" y="1956752"/>
            <a:ext cx="5207000" cy="2616200"/>
          </a:xfrm>
          <a:prstGeom prst="rect">
            <a:avLst/>
          </a:prstGeom>
        </p:spPr>
      </p:pic>
      <p:pic>
        <p:nvPicPr>
          <p:cNvPr id="8" name="Picture 7">
            <a:extLst>
              <a:ext uri="{FF2B5EF4-FFF2-40B4-BE49-F238E27FC236}">
                <a16:creationId xmlns:a16="http://schemas.microsoft.com/office/drawing/2014/main" id="{3032F979-E98D-104D-B810-2BE96D4E01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99" y="4572952"/>
            <a:ext cx="6496159" cy="2296795"/>
          </a:xfrm>
          <a:prstGeom prst="rect">
            <a:avLst/>
          </a:prstGeom>
        </p:spPr>
      </p:pic>
    </p:spTree>
    <p:extLst>
      <p:ext uri="{BB962C8B-B14F-4D97-AF65-F5344CB8AC3E}">
        <p14:creationId xmlns:p14="http://schemas.microsoft.com/office/powerpoint/2010/main" val="5107158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F5A28-E42F-2B4A-A225-1BA439DDACC7}"/>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3E0253F0-7B84-3742-9DFE-9D73FE842094}"/>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432ABB97-1DF1-A04B-A104-F30326FDEAD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63500" y="63500"/>
            <a:ext cx="9017000" cy="6731000"/>
          </a:xfrm>
          <a:prstGeom prst="rect">
            <a:avLst/>
          </a:prstGeom>
        </p:spPr>
      </p:pic>
    </p:spTree>
    <p:extLst>
      <p:ext uri="{BB962C8B-B14F-4D97-AF65-F5344CB8AC3E}">
        <p14:creationId xmlns:p14="http://schemas.microsoft.com/office/powerpoint/2010/main" val="22865113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3"/>
          <p:cNvSpPr>
            <a:spLocks noGrp="1" noChangeArrowheads="1"/>
          </p:cNvSpPr>
          <p:nvPr>
            <p:ph type="title" idx="4294967295"/>
          </p:nvPr>
        </p:nvSpPr>
        <p:spPr/>
        <p:txBody>
          <a:bodyPr lIns="90488" tIns="44450" rIns="90488" bIns="44450"/>
          <a:lstStyle/>
          <a:p>
            <a:r>
              <a:rPr lang="en-US" altLang="en-US" b="1" dirty="0">
                <a:solidFill>
                  <a:srgbClr val="3366FF"/>
                </a:solidFill>
              </a:rPr>
              <a:t>Wrap-up and review</a:t>
            </a:r>
          </a:p>
        </p:txBody>
      </p:sp>
      <p:sp>
        <p:nvSpPr>
          <p:cNvPr id="104450" name="Rectangle 2"/>
          <p:cNvSpPr>
            <a:spLocks noGrp="1" noChangeArrowheads="1"/>
          </p:cNvSpPr>
          <p:nvPr>
            <p:ph idx="4294967295"/>
          </p:nvPr>
        </p:nvSpPr>
        <p:spPr/>
        <p:txBody>
          <a:bodyPr lIns="90488" tIns="44450" rIns="90488" bIns="44450"/>
          <a:lstStyle/>
          <a:p>
            <a:r>
              <a:rPr lang="en-US" altLang="en-US" sz="3600" b="1" dirty="0">
                <a:solidFill>
                  <a:srgbClr val="8EB4E3"/>
                </a:solidFill>
              </a:rPr>
              <a:t>What will you do over Spring Break?</a:t>
            </a:r>
          </a:p>
          <a:p>
            <a:r>
              <a:rPr lang="en-US" altLang="en-US" sz="3600" b="1" dirty="0">
                <a:solidFill>
                  <a:srgbClr val="8EB4E3"/>
                </a:solidFill>
              </a:rPr>
              <a:t>Thank you and may the road rise up to greet you, and may God always hold you in the palm of His hand</a:t>
            </a:r>
          </a:p>
          <a:p>
            <a:endParaRPr lang="en-US" altLang="en-US" sz="3600" b="1" dirty="0"/>
          </a:p>
        </p:txBody>
      </p:sp>
      <p:sp>
        <p:nvSpPr>
          <p:cNvPr id="104451" name="Slide Number Placeholder 5"/>
          <p:cNvSpPr>
            <a:spLocks noGrp="1"/>
          </p:cNvSpPr>
          <p:nvPr>
            <p:ph type="sldNum" sz="quarter" idx="12"/>
          </p:nvPr>
        </p:nvSpPr>
        <p:spPr>
          <a:xfrm>
            <a:off x="6553200" y="6356350"/>
            <a:ext cx="2133600" cy="365125"/>
          </a:xfrm>
          <a:noFill/>
        </p:spPr>
        <p:txBody>
          <a:bodyPr anchor="ctr"/>
          <a:lstStyle/>
          <a:p>
            <a:pPr eaLnBrk="0" hangingPunct="0"/>
            <a:fld id="{71330C9F-B4E7-469C-B9F0-D4376E7C9F81}" type="slidenum">
              <a:rPr lang="en-US" sz="1200">
                <a:solidFill>
                  <a:schemeClr val="bg1"/>
                </a:solidFill>
                <a:effectLst/>
                <a:latin typeface="Abril Text"/>
              </a:rPr>
              <a:pPr eaLnBrk="0" hangingPunct="0"/>
              <a:t>35</a:t>
            </a:fld>
            <a:endParaRPr lang="en-US" sz="1200">
              <a:solidFill>
                <a:schemeClr val="bg1"/>
              </a:solidFill>
              <a:effectLst/>
              <a:latin typeface="Abril Text"/>
            </a:endParaRPr>
          </a:p>
        </p:txBody>
      </p:sp>
    </p:spTree>
    <p:extLst>
      <p:ext uri="{BB962C8B-B14F-4D97-AF65-F5344CB8AC3E}">
        <p14:creationId xmlns:p14="http://schemas.microsoft.com/office/powerpoint/2010/main" val="4271761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3"/>
          <p:cNvSpPr>
            <a:spLocks noGrp="1" noChangeArrowheads="1"/>
          </p:cNvSpPr>
          <p:nvPr>
            <p:ph type="title" idx="4294967295"/>
          </p:nvPr>
        </p:nvSpPr>
        <p:spPr>
          <a:xfrm>
            <a:off x="301625" y="352425"/>
            <a:ext cx="8194675" cy="882650"/>
          </a:xfrm>
        </p:spPr>
        <p:txBody>
          <a:bodyPr lIns="90488" tIns="44450" rIns="90488" bIns="44450"/>
          <a:lstStyle/>
          <a:p>
            <a:r>
              <a:rPr lang="en-US" altLang="en-US" b="1" dirty="0">
                <a:solidFill>
                  <a:srgbClr val="0000FF"/>
                </a:solidFill>
              </a:rPr>
              <a:t>Balanced and B-Trees</a:t>
            </a:r>
          </a:p>
        </p:txBody>
      </p:sp>
      <p:sp>
        <p:nvSpPr>
          <p:cNvPr id="17410" name="Rectangle 2"/>
          <p:cNvSpPr>
            <a:spLocks noGrp="1" noChangeArrowheads="1"/>
          </p:cNvSpPr>
          <p:nvPr>
            <p:ph idx="4294967295"/>
          </p:nvPr>
        </p:nvSpPr>
        <p:spPr>
          <a:xfrm>
            <a:off x="152400" y="1447800"/>
            <a:ext cx="8610600" cy="5791200"/>
          </a:xfrm>
        </p:spPr>
        <p:txBody>
          <a:bodyPr lIns="90488" tIns="44450" rIns="90488" bIns="44450">
            <a:normAutofit/>
          </a:bodyPr>
          <a:lstStyle/>
          <a:p>
            <a:r>
              <a:rPr lang="en-US" altLang="en-US" b="1" dirty="0">
                <a:solidFill>
                  <a:srgbClr val="95B3D7"/>
                </a:solidFill>
              </a:rPr>
              <a:t>From </a:t>
            </a:r>
            <a:r>
              <a:rPr lang="en-US" altLang="en-US" b="1" dirty="0">
                <a:solidFill>
                  <a:srgbClr val="95B3D7"/>
                </a:solidFill>
                <a:hlinkClick r:id="rId3"/>
              </a:rPr>
              <a:t>Here</a:t>
            </a:r>
            <a:endParaRPr lang="en-US" altLang="en-US" b="1" dirty="0">
              <a:solidFill>
                <a:srgbClr val="95B3D7"/>
              </a:solidFill>
            </a:endParaRPr>
          </a:p>
          <a:p>
            <a:endParaRPr lang="en-US" altLang="en-US" sz="3600" b="1" dirty="0">
              <a:solidFill>
                <a:srgbClr val="95B3D7"/>
              </a:solidFill>
            </a:endParaRPr>
          </a:p>
          <a:p>
            <a:r>
              <a:rPr lang="en-US" altLang="en-US" sz="3600" b="1" dirty="0">
                <a:solidFill>
                  <a:srgbClr val="95B3D7"/>
                </a:solidFill>
              </a:rPr>
              <a:t>Nice Visualization </a:t>
            </a:r>
            <a:r>
              <a:rPr lang="en-US" altLang="en-US" sz="3600" b="1" dirty="0">
                <a:solidFill>
                  <a:srgbClr val="95B3D7"/>
                </a:solidFill>
                <a:hlinkClick r:id="rId4"/>
              </a:rPr>
              <a:t>here</a:t>
            </a:r>
            <a:endParaRPr lang="en-US" altLang="en-US" sz="3600" b="1" dirty="0">
              <a:solidFill>
                <a:srgbClr val="95B3D7"/>
              </a:solidFill>
            </a:endParaRPr>
          </a:p>
        </p:txBody>
      </p:sp>
      <p:sp>
        <p:nvSpPr>
          <p:cNvPr id="17411" name="Slide Number Placeholder 5"/>
          <p:cNvSpPr>
            <a:spLocks noGrp="1"/>
          </p:cNvSpPr>
          <p:nvPr>
            <p:ph type="sldNum" sz="quarter" idx="12"/>
          </p:nvPr>
        </p:nvSpPr>
        <p:spPr>
          <a:xfrm>
            <a:off x="6553200" y="6356350"/>
            <a:ext cx="2133600" cy="365125"/>
          </a:xfrm>
          <a:noFill/>
        </p:spPr>
        <p:txBody>
          <a:bodyPr anchor="ctr"/>
          <a:lstStyle/>
          <a:p>
            <a:pPr eaLnBrk="0" hangingPunct="0"/>
            <a:fld id="{EAC4D86B-78F6-4DFF-81CC-4506F020FC0E}" type="slidenum">
              <a:rPr lang="en-US" sz="1200">
                <a:solidFill>
                  <a:schemeClr val="bg1"/>
                </a:solidFill>
                <a:effectLst/>
                <a:latin typeface="Abril Text"/>
              </a:rPr>
              <a:pPr eaLnBrk="0" hangingPunct="0"/>
              <a:t>4</a:t>
            </a:fld>
            <a:endParaRPr lang="en-US" sz="1200">
              <a:solidFill>
                <a:schemeClr val="bg1"/>
              </a:solidFill>
              <a:effectLst/>
              <a:latin typeface="Abril Text"/>
            </a:endParaRPr>
          </a:p>
        </p:txBody>
      </p:sp>
    </p:spTree>
    <p:extLst>
      <p:ext uri="{BB962C8B-B14F-4D97-AF65-F5344CB8AC3E}">
        <p14:creationId xmlns:p14="http://schemas.microsoft.com/office/powerpoint/2010/main" val="2059082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3"/>
          <p:cNvSpPr>
            <a:spLocks noGrp="1" noChangeArrowheads="1"/>
          </p:cNvSpPr>
          <p:nvPr>
            <p:ph type="title" idx="4294967295"/>
          </p:nvPr>
        </p:nvSpPr>
        <p:spPr>
          <a:xfrm>
            <a:off x="301625" y="352425"/>
            <a:ext cx="8194675" cy="882650"/>
          </a:xfrm>
        </p:spPr>
        <p:txBody>
          <a:bodyPr lIns="90488" tIns="44450" rIns="90488" bIns="44450"/>
          <a:lstStyle/>
          <a:p>
            <a:r>
              <a:rPr lang="en-US" altLang="en-US" b="1">
                <a:solidFill>
                  <a:srgbClr val="0000FF"/>
                </a:solidFill>
              </a:rPr>
              <a:t>Red-Black Trees</a:t>
            </a:r>
            <a:endParaRPr lang="en-US" altLang="en-US" b="1" dirty="0">
              <a:solidFill>
                <a:srgbClr val="0000FF"/>
              </a:solidFill>
            </a:endParaRPr>
          </a:p>
        </p:txBody>
      </p:sp>
      <p:sp>
        <p:nvSpPr>
          <p:cNvPr id="17410" name="Rectangle 2"/>
          <p:cNvSpPr>
            <a:spLocks noGrp="1" noChangeArrowheads="1"/>
          </p:cNvSpPr>
          <p:nvPr>
            <p:ph idx="4294967295"/>
          </p:nvPr>
        </p:nvSpPr>
        <p:spPr>
          <a:xfrm>
            <a:off x="152400" y="1447800"/>
            <a:ext cx="8610600" cy="5791200"/>
          </a:xfrm>
        </p:spPr>
        <p:txBody>
          <a:bodyPr lIns="90488" tIns="44450" rIns="90488" bIns="44450">
            <a:normAutofit/>
          </a:bodyPr>
          <a:lstStyle/>
          <a:p>
            <a:r>
              <a:rPr lang="en-US" altLang="en-US" b="1" dirty="0">
                <a:solidFill>
                  <a:srgbClr val="95B3D7"/>
                </a:solidFill>
              </a:rPr>
              <a:t>From </a:t>
            </a:r>
            <a:r>
              <a:rPr lang="en-US" altLang="en-US" b="1" dirty="0">
                <a:solidFill>
                  <a:srgbClr val="95B3D7"/>
                </a:solidFill>
                <a:hlinkClick r:id="rId3"/>
              </a:rPr>
              <a:t>Here</a:t>
            </a:r>
            <a:endParaRPr lang="en-US" altLang="en-US" b="1" dirty="0">
              <a:solidFill>
                <a:srgbClr val="95B3D7"/>
              </a:solidFill>
            </a:endParaRPr>
          </a:p>
          <a:p>
            <a:r>
              <a:rPr lang="en-US" altLang="en-US" sz="3600" b="1" dirty="0">
                <a:solidFill>
                  <a:srgbClr val="95B3D7"/>
                </a:solidFill>
              </a:rPr>
              <a:t>Nice </a:t>
            </a:r>
            <a:r>
              <a:rPr lang="en-US" altLang="en-US" sz="3600" b="1" dirty="0">
                <a:solidFill>
                  <a:srgbClr val="95B3D7"/>
                </a:solidFill>
                <a:hlinkClick r:id="rId4"/>
              </a:rPr>
              <a:t>Video on R-B trees here</a:t>
            </a:r>
            <a:endParaRPr lang="en-US" altLang="en-US" sz="3600" b="1" dirty="0">
              <a:solidFill>
                <a:srgbClr val="95B3D7"/>
              </a:solidFill>
            </a:endParaRPr>
          </a:p>
        </p:txBody>
      </p:sp>
      <p:sp>
        <p:nvSpPr>
          <p:cNvPr id="17411" name="Slide Number Placeholder 5"/>
          <p:cNvSpPr>
            <a:spLocks noGrp="1"/>
          </p:cNvSpPr>
          <p:nvPr>
            <p:ph type="sldNum" sz="quarter" idx="12"/>
          </p:nvPr>
        </p:nvSpPr>
        <p:spPr>
          <a:xfrm>
            <a:off x="6553200" y="6356350"/>
            <a:ext cx="2133600" cy="365125"/>
          </a:xfrm>
          <a:noFill/>
        </p:spPr>
        <p:txBody>
          <a:bodyPr anchor="ctr"/>
          <a:lstStyle/>
          <a:p>
            <a:pPr eaLnBrk="0" hangingPunct="0"/>
            <a:fld id="{EAC4D86B-78F6-4DFF-81CC-4506F020FC0E}" type="slidenum">
              <a:rPr lang="en-US" sz="1200">
                <a:solidFill>
                  <a:schemeClr val="bg1"/>
                </a:solidFill>
                <a:effectLst/>
                <a:latin typeface="Abril Text"/>
              </a:rPr>
              <a:pPr eaLnBrk="0" hangingPunct="0"/>
              <a:t>5</a:t>
            </a:fld>
            <a:endParaRPr lang="en-US" sz="1200">
              <a:solidFill>
                <a:schemeClr val="bg1"/>
              </a:solidFill>
              <a:effectLst/>
              <a:latin typeface="Abril Text"/>
            </a:endParaRPr>
          </a:p>
        </p:txBody>
      </p:sp>
    </p:spTree>
    <p:extLst>
      <p:ext uri="{BB962C8B-B14F-4D97-AF65-F5344CB8AC3E}">
        <p14:creationId xmlns:p14="http://schemas.microsoft.com/office/powerpoint/2010/main" val="2803164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3"/>
          <p:cNvSpPr>
            <a:spLocks noGrp="1" noChangeArrowheads="1"/>
          </p:cNvSpPr>
          <p:nvPr>
            <p:ph type="title" idx="4294967295"/>
          </p:nvPr>
        </p:nvSpPr>
        <p:spPr>
          <a:xfrm>
            <a:off x="301625" y="352425"/>
            <a:ext cx="8194675" cy="882650"/>
          </a:xfrm>
        </p:spPr>
        <p:txBody>
          <a:bodyPr lIns="90488" tIns="44450" rIns="90488" bIns="44450"/>
          <a:lstStyle/>
          <a:p>
            <a:r>
              <a:rPr lang="en-US" altLang="en-US" b="1" dirty="0">
                <a:solidFill>
                  <a:srgbClr val="0000FF"/>
                </a:solidFill>
                <a:hlinkClick r:id="rId3"/>
              </a:rPr>
              <a:t>Homework Problem 1</a:t>
            </a:r>
            <a:endParaRPr lang="en-US" altLang="en-US" b="1" dirty="0">
              <a:solidFill>
                <a:srgbClr val="0000FF"/>
              </a:solidFill>
            </a:endParaRPr>
          </a:p>
        </p:txBody>
      </p:sp>
      <p:sp>
        <p:nvSpPr>
          <p:cNvPr id="17410" name="Rectangle 2"/>
          <p:cNvSpPr>
            <a:spLocks noGrp="1" noChangeArrowheads="1"/>
          </p:cNvSpPr>
          <p:nvPr>
            <p:ph idx="4294967295"/>
          </p:nvPr>
        </p:nvSpPr>
        <p:spPr>
          <a:xfrm>
            <a:off x="152400" y="1447800"/>
            <a:ext cx="8610600" cy="5791200"/>
          </a:xfrm>
        </p:spPr>
        <p:txBody>
          <a:bodyPr lIns="90488" tIns="44450" rIns="90488" bIns="44450">
            <a:normAutofit fontScale="92500"/>
          </a:bodyPr>
          <a:lstStyle/>
          <a:p>
            <a:r>
              <a:rPr lang="en-US" dirty="0"/>
              <a:t>1) Suppose you are running Quicksort on a machine with a GPU that has 1000 processor cores in it. Suppose, also, that you pass it input such that, after every run of partition, the result is a perfect 50/50 (or as close as possible) split of the data. Suppose, also, that after the recursive call to quicksort the left and right sub-arrays can be handed to one of the free processor cores, so that processing of the two sub-arrays works in parallel; in other words, it takes the same amount of elapsed time to process both sub-arrays. a) In this optimal world, what is the actual running time of quicksort? </a:t>
            </a:r>
            <a:endParaRPr lang="en-US" altLang="en-US" sz="3600" b="1" dirty="0">
              <a:solidFill>
                <a:srgbClr val="95B3D7"/>
              </a:solidFill>
            </a:endParaRPr>
          </a:p>
        </p:txBody>
      </p:sp>
      <p:sp>
        <p:nvSpPr>
          <p:cNvPr id="17411" name="Slide Number Placeholder 5"/>
          <p:cNvSpPr>
            <a:spLocks noGrp="1"/>
          </p:cNvSpPr>
          <p:nvPr>
            <p:ph type="sldNum" sz="quarter" idx="12"/>
          </p:nvPr>
        </p:nvSpPr>
        <p:spPr>
          <a:xfrm>
            <a:off x="6553200" y="6356350"/>
            <a:ext cx="2133600" cy="365125"/>
          </a:xfrm>
          <a:noFill/>
        </p:spPr>
        <p:txBody>
          <a:bodyPr anchor="ctr"/>
          <a:lstStyle/>
          <a:p>
            <a:pPr eaLnBrk="0" hangingPunct="0"/>
            <a:fld id="{EAC4D86B-78F6-4DFF-81CC-4506F020FC0E}" type="slidenum">
              <a:rPr lang="en-US" sz="1200">
                <a:solidFill>
                  <a:schemeClr val="bg1"/>
                </a:solidFill>
                <a:effectLst/>
                <a:latin typeface="Abril Text"/>
              </a:rPr>
              <a:pPr eaLnBrk="0" hangingPunct="0"/>
              <a:t>6</a:t>
            </a:fld>
            <a:endParaRPr lang="en-US" sz="1200">
              <a:solidFill>
                <a:schemeClr val="bg1"/>
              </a:solidFill>
              <a:effectLst/>
              <a:latin typeface="Abril Text"/>
            </a:endParaRPr>
          </a:p>
        </p:txBody>
      </p:sp>
    </p:spTree>
    <p:extLst>
      <p:ext uri="{BB962C8B-B14F-4D97-AF65-F5344CB8AC3E}">
        <p14:creationId xmlns:p14="http://schemas.microsoft.com/office/powerpoint/2010/main" val="1128588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3"/>
          <p:cNvSpPr>
            <a:spLocks noGrp="1" noChangeArrowheads="1"/>
          </p:cNvSpPr>
          <p:nvPr>
            <p:ph type="title" idx="4294967295"/>
          </p:nvPr>
        </p:nvSpPr>
        <p:spPr>
          <a:xfrm>
            <a:off x="301625" y="352425"/>
            <a:ext cx="8194675" cy="882650"/>
          </a:xfrm>
        </p:spPr>
        <p:txBody>
          <a:bodyPr lIns="90488" tIns="44450" rIns="90488" bIns="44450"/>
          <a:lstStyle/>
          <a:p>
            <a:r>
              <a:rPr lang="en-US" altLang="en-US" b="1" dirty="0">
                <a:solidFill>
                  <a:srgbClr val="0000FF"/>
                </a:solidFill>
              </a:rPr>
              <a:t>Homework Problem 1</a:t>
            </a:r>
          </a:p>
        </p:txBody>
      </p:sp>
      <p:sp>
        <p:nvSpPr>
          <p:cNvPr id="17410" name="Rectangle 2"/>
          <p:cNvSpPr>
            <a:spLocks noGrp="1" noChangeArrowheads="1"/>
          </p:cNvSpPr>
          <p:nvPr>
            <p:ph idx="4294967295"/>
          </p:nvPr>
        </p:nvSpPr>
        <p:spPr>
          <a:xfrm>
            <a:off x="152400" y="1447800"/>
            <a:ext cx="8610600" cy="5791200"/>
          </a:xfrm>
        </p:spPr>
        <p:txBody>
          <a:bodyPr lIns="90488" tIns="44450" rIns="90488" bIns="44450">
            <a:normAutofit/>
          </a:bodyPr>
          <a:lstStyle/>
          <a:p>
            <a:r>
              <a:rPr lang="en-US" dirty="0"/>
              <a:t>b) How large would the input array need to be before Quicksort would return to an </a:t>
            </a:r>
            <a:r>
              <a:rPr lang="en-US" dirty="0" err="1"/>
              <a:t>nLgn</a:t>
            </a:r>
            <a:r>
              <a:rPr lang="en-US" dirty="0"/>
              <a:t> running time? Is this input size realistic? </a:t>
            </a:r>
          </a:p>
          <a:p>
            <a:r>
              <a:rPr lang="en-US" dirty="0"/>
              <a:t>c) Suppose instead that partition always divides the sub-arrays into 30-70 splits. How long now will Quicksort take to sort the array, again assuming that it makes use of parallel processing? </a:t>
            </a:r>
          </a:p>
          <a:p>
            <a:r>
              <a:rPr lang="en-US" dirty="0"/>
              <a:t>d) what about the nature of quicksort makes it particularly amenable to parallel processing?</a:t>
            </a:r>
            <a:endParaRPr lang="en-US" altLang="en-US" sz="3600" b="1" dirty="0">
              <a:solidFill>
                <a:srgbClr val="95B3D7"/>
              </a:solidFill>
            </a:endParaRPr>
          </a:p>
        </p:txBody>
      </p:sp>
      <p:sp>
        <p:nvSpPr>
          <p:cNvPr id="17411" name="Slide Number Placeholder 5"/>
          <p:cNvSpPr>
            <a:spLocks noGrp="1"/>
          </p:cNvSpPr>
          <p:nvPr>
            <p:ph type="sldNum" sz="quarter" idx="12"/>
          </p:nvPr>
        </p:nvSpPr>
        <p:spPr>
          <a:xfrm>
            <a:off x="6553200" y="6356350"/>
            <a:ext cx="2133600" cy="365125"/>
          </a:xfrm>
          <a:noFill/>
        </p:spPr>
        <p:txBody>
          <a:bodyPr anchor="ctr"/>
          <a:lstStyle/>
          <a:p>
            <a:pPr eaLnBrk="0" hangingPunct="0"/>
            <a:fld id="{EAC4D86B-78F6-4DFF-81CC-4506F020FC0E}" type="slidenum">
              <a:rPr lang="en-US" sz="1200">
                <a:solidFill>
                  <a:schemeClr val="bg1"/>
                </a:solidFill>
                <a:effectLst/>
                <a:latin typeface="Abril Text"/>
              </a:rPr>
              <a:pPr eaLnBrk="0" hangingPunct="0"/>
              <a:t>7</a:t>
            </a:fld>
            <a:endParaRPr lang="en-US" sz="1200">
              <a:solidFill>
                <a:schemeClr val="bg1"/>
              </a:solidFill>
              <a:effectLst/>
              <a:latin typeface="Abril Text"/>
            </a:endParaRPr>
          </a:p>
        </p:txBody>
      </p:sp>
    </p:spTree>
    <p:extLst>
      <p:ext uri="{BB962C8B-B14F-4D97-AF65-F5344CB8AC3E}">
        <p14:creationId xmlns:p14="http://schemas.microsoft.com/office/powerpoint/2010/main" val="14260745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3"/>
          <p:cNvSpPr>
            <a:spLocks noGrp="1" noChangeArrowheads="1"/>
          </p:cNvSpPr>
          <p:nvPr>
            <p:ph type="title" idx="4294967295"/>
          </p:nvPr>
        </p:nvSpPr>
        <p:spPr>
          <a:xfrm>
            <a:off x="301625" y="352425"/>
            <a:ext cx="8194675" cy="882650"/>
          </a:xfrm>
        </p:spPr>
        <p:txBody>
          <a:bodyPr lIns="90488" tIns="44450" rIns="90488" bIns="44450"/>
          <a:lstStyle/>
          <a:p>
            <a:r>
              <a:rPr lang="en-US" altLang="en-US" b="1" dirty="0">
                <a:solidFill>
                  <a:srgbClr val="0000FF"/>
                </a:solidFill>
              </a:rPr>
              <a:t>Homework Problem 2</a:t>
            </a:r>
          </a:p>
        </p:txBody>
      </p:sp>
      <p:sp>
        <p:nvSpPr>
          <p:cNvPr id="17410" name="Rectangle 2"/>
          <p:cNvSpPr>
            <a:spLocks noGrp="1" noChangeArrowheads="1"/>
          </p:cNvSpPr>
          <p:nvPr>
            <p:ph idx="4294967295"/>
          </p:nvPr>
        </p:nvSpPr>
        <p:spPr>
          <a:xfrm>
            <a:off x="152400" y="1447800"/>
            <a:ext cx="8610600" cy="5791200"/>
          </a:xfrm>
        </p:spPr>
        <p:txBody>
          <a:bodyPr lIns="90488" tIns="44450" rIns="90488" bIns="44450">
            <a:normAutofit/>
          </a:bodyPr>
          <a:lstStyle/>
          <a:p>
            <a:r>
              <a:rPr lang="en-US" dirty="0"/>
              <a:t>13.1-5</a:t>
            </a:r>
          </a:p>
          <a:p>
            <a:r>
              <a:rPr lang="en-US" dirty="0"/>
              <a:t>Show that the longest simple path from a node x in a red-black tree to a descendant leaf has length at most twice that of the shortest simple path from node x to a descendant leaf.</a:t>
            </a:r>
          </a:p>
        </p:txBody>
      </p:sp>
      <p:sp>
        <p:nvSpPr>
          <p:cNvPr id="17411" name="Slide Number Placeholder 5"/>
          <p:cNvSpPr>
            <a:spLocks noGrp="1"/>
          </p:cNvSpPr>
          <p:nvPr>
            <p:ph type="sldNum" sz="quarter" idx="12"/>
          </p:nvPr>
        </p:nvSpPr>
        <p:spPr>
          <a:xfrm>
            <a:off x="6553200" y="6356350"/>
            <a:ext cx="2133600" cy="365125"/>
          </a:xfrm>
          <a:noFill/>
        </p:spPr>
        <p:txBody>
          <a:bodyPr anchor="ctr"/>
          <a:lstStyle/>
          <a:p>
            <a:pPr eaLnBrk="0" hangingPunct="0"/>
            <a:fld id="{EAC4D86B-78F6-4DFF-81CC-4506F020FC0E}" type="slidenum">
              <a:rPr lang="en-US" sz="1200">
                <a:solidFill>
                  <a:schemeClr val="bg1"/>
                </a:solidFill>
                <a:effectLst/>
                <a:latin typeface="Abril Text"/>
              </a:rPr>
              <a:pPr eaLnBrk="0" hangingPunct="0"/>
              <a:t>8</a:t>
            </a:fld>
            <a:endParaRPr lang="en-US" sz="1200">
              <a:solidFill>
                <a:schemeClr val="bg1"/>
              </a:solidFill>
              <a:effectLst/>
              <a:latin typeface="Abril Text"/>
            </a:endParaRPr>
          </a:p>
        </p:txBody>
      </p:sp>
    </p:spTree>
    <p:extLst>
      <p:ext uri="{BB962C8B-B14F-4D97-AF65-F5344CB8AC3E}">
        <p14:creationId xmlns:p14="http://schemas.microsoft.com/office/powerpoint/2010/main" val="1012261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09" name="Rectangle 3"/>
          <p:cNvSpPr>
            <a:spLocks noGrp="1" noChangeArrowheads="1"/>
          </p:cNvSpPr>
          <p:nvPr>
            <p:ph type="title" idx="4294967295"/>
          </p:nvPr>
        </p:nvSpPr>
        <p:spPr>
          <a:xfrm>
            <a:off x="301625" y="352425"/>
            <a:ext cx="8194675" cy="882650"/>
          </a:xfrm>
        </p:spPr>
        <p:txBody>
          <a:bodyPr lIns="90488" tIns="44450" rIns="90488" bIns="44450"/>
          <a:lstStyle/>
          <a:p>
            <a:r>
              <a:rPr lang="en-US" altLang="en-US" b="1" dirty="0">
                <a:solidFill>
                  <a:srgbClr val="0000FF"/>
                </a:solidFill>
              </a:rPr>
              <a:t>Homework Problem 2</a:t>
            </a:r>
          </a:p>
        </p:txBody>
      </p:sp>
      <p:sp>
        <p:nvSpPr>
          <p:cNvPr id="17410" name="Rectangle 2"/>
          <p:cNvSpPr>
            <a:spLocks noGrp="1" noChangeArrowheads="1"/>
          </p:cNvSpPr>
          <p:nvPr>
            <p:ph idx="4294967295"/>
          </p:nvPr>
        </p:nvSpPr>
        <p:spPr>
          <a:xfrm>
            <a:off x="152400" y="1447800"/>
            <a:ext cx="8610600" cy="5791200"/>
          </a:xfrm>
        </p:spPr>
        <p:txBody>
          <a:bodyPr lIns="90488" tIns="44450" rIns="90488" bIns="44450">
            <a:normAutofit fontScale="70000" lnSpcReduction="20000"/>
          </a:bodyPr>
          <a:lstStyle/>
          <a:p>
            <a:r>
              <a:rPr lang="en-US" dirty="0"/>
              <a:t>In the longest path, at least every other node is black. In the shortest path, at most</a:t>
            </a:r>
          </a:p>
          <a:p>
            <a:r>
              <a:rPr lang="en-US" dirty="0"/>
              <a:t>every node is black. Since the two paths contain equal numbers of black nodes, the</a:t>
            </a:r>
          </a:p>
          <a:p>
            <a:r>
              <a:rPr lang="en-US" dirty="0"/>
              <a:t>length of the longest path is at most twice the length of the shortest path.</a:t>
            </a:r>
          </a:p>
          <a:p>
            <a:r>
              <a:rPr lang="en-US" dirty="0"/>
              <a:t>We can say this more precisely, as follows:</a:t>
            </a:r>
          </a:p>
          <a:p>
            <a:r>
              <a:rPr lang="en-US" dirty="0"/>
              <a:t>Since every path contains </a:t>
            </a:r>
            <a:r>
              <a:rPr lang="en-US" dirty="0" err="1"/>
              <a:t>bh</a:t>
            </a:r>
            <a:r>
              <a:rPr lang="en-US" dirty="0"/>
              <a:t>(x) black nodes, even the shortest path from x to a</a:t>
            </a:r>
          </a:p>
          <a:p>
            <a:r>
              <a:rPr lang="en-US" dirty="0"/>
              <a:t>descendant leaf has length at least </a:t>
            </a:r>
            <a:r>
              <a:rPr lang="en-US" dirty="0" err="1"/>
              <a:t>bh</a:t>
            </a:r>
            <a:r>
              <a:rPr lang="en-US" dirty="0"/>
              <a:t>(x). By deﬁnition, the longest path from x</a:t>
            </a:r>
          </a:p>
          <a:p>
            <a:r>
              <a:rPr lang="en-US" dirty="0"/>
              <a:t>to a descendant leaf has length height(x). Since the longest path has </a:t>
            </a:r>
            <a:r>
              <a:rPr lang="en-US" dirty="0" err="1"/>
              <a:t>bh</a:t>
            </a:r>
            <a:r>
              <a:rPr lang="en-US" dirty="0"/>
              <a:t>(x) black</a:t>
            </a:r>
          </a:p>
          <a:p>
            <a:r>
              <a:rPr lang="en-US" dirty="0"/>
              <a:t>nodes and at least half the nodes on the longest path are black (by property 4),</a:t>
            </a:r>
          </a:p>
          <a:p>
            <a:r>
              <a:rPr lang="en-US" dirty="0" err="1"/>
              <a:t>bh</a:t>
            </a:r>
            <a:r>
              <a:rPr lang="en-US" dirty="0"/>
              <a:t>(x) ≥ height(x)/2, so</a:t>
            </a:r>
          </a:p>
          <a:p>
            <a:r>
              <a:rPr lang="en-US" dirty="0"/>
              <a:t>length of longest path = height(x) ≤ 2 °§ </a:t>
            </a:r>
            <a:r>
              <a:rPr lang="en-US" dirty="0" err="1"/>
              <a:t>bh</a:t>
            </a:r>
            <a:r>
              <a:rPr lang="en-US" dirty="0"/>
              <a:t>(x) ≤ twice length of shortest path .</a:t>
            </a:r>
          </a:p>
        </p:txBody>
      </p:sp>
      <p:sp>
        <p:nvSpPr>
          <p:cNvPr id="17411" name="Slide Number Placeholder 5"/>
          <p:cNvSpPr>
            <a:spLocks noGrp="1"/>
          </p:cNvSpPr>
          <p:nvPr>
            <p:ph type="sldNum" sz="quarter" idx="12"/>
          </p:nvPr>
        </p:nvSpPr>
        <p:spPr>
          <a:xfrm>
            <a:off x="6553200" y="6356350"/>
            <a:ext cx="2133600" cy="365125"/>
          </a:xfrm>
          <a:noFill/>
        </p:spPr>
        <p:txBody>
          <a:bodyPr anchor="ctr"/>
          <a:lstStyle/>
          <a:p>
            <a:pPr eaLnBrk="0" hangingPunct="0"/>
            <a:fld id="{EAC4D86B-78F6-4DFF-81CC-4506F020FC0E}" type="slidenum">
              <a:rPr lang="en-US" sz="1200">
                <a:solidFill>
                  <a:schemeClr val="bg1"/>
                </a:solidFill>
                <a:effectLst/>
                <a:latin typeface="Abril Text"/>
              </a:rPr>
              <a:pPr eaLnBrk="0" hangingPunct="0"/>
              <a:t>9</a:t>
            </a:fld>
            <a:endParaRPr lang="en-US" sz="1200">
              <a:solidFill>
                <a:schemeClr val="bg1"/>
              </a:solidFill>
              <a:effectLst/>
              <a:latin typeface="Abril Text"/>
            </a:endParaRPr>
          </a:p>
        </p:txBody>
      </p:sp>
    </p:spTree>
    <p:extLst>
      <p:ext uri="{BB962C8B-B14F-4D97-AF65-F5344CB8AC3E}">
        <p14:creationId xmlns:p14="http://schemas.microsoft.com/office/powerpoint/2010/main" val="2868161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PVERSION" val="12.0"/>
  <p:tag name="DELIMITERS" val="3.1"/>
  <p:tag name="SHOWBARVISIBLE" val="True"/>
  <p:tag name="USESECONDARYMONITOR" val="True"/>
  <p:tag name="SAVECSVWITHSESSION" val="True"/>
  <p:tag name="CSVFORMAT" val="0"/>
  <p:tag name="BULLETTYPE" val="3"/>
  <p:tag name="ANSWERNOWSTYLE" val="-1"/>
  <p:tag name="ANSWERNOWTEXT" val="Answer Now"/>
  <p:tag name="COUNTDOWNSTYLE" val="-1"/>
  <p:tag name="RESPCOUNTERSTYLE" val="-1"/>
  <p:tag name="RESPCOUNTERFORMAT" val="0"/>
  <p:tag name="RESPTABLESTYLE" val="-1"/>
  <p:tag name="COUNTDOWNSECONDS" val="10"/>
  <p:tag name="INPUTSOURCE" val="1"/>
  <p:tag name="NUMRESPONSES" val="1"/>
  <p:tag name="ALLOWDUPLICATES" val="False"/>
  <p:tag name="BACKUPSESSIONS" val="True"/>
  <p:tag name="BACKUPMAINTENANCE" val="7"/>
  <p:tag name="CHARTVALUEFORMAT" val="0%"/>
  <p:tag name="AUTOADVANCE" val="False"/>
  <p:tag name="REVIEWONLY" val="False"/>
  <p:tag name="ROTATIONINTERVAL" val="2"/>
  <p:tag name="AUTOUPDATEALIASES" val="True"/>
  <p:tag name="STDCHART" val="1"/>
  <p:tag name="RACEENDPOINTS" val="100"/>
  <p:tag name="RACERSMAXDISPLAYED" val="5"/>
  <p:tag name="RACEANIMATIONSPEED" val="3"/>
  <p:tag name="SKIPREMAININGRACESLIDES" val="True"/>
  <p:tag name="PARTICIPANTSINLEADERBOARD" val="5"/>
  <p:tag name="TEAMSINLEADERBOARD" val="5"/>
  <p:tag name="MAXRESPONDERS" val="5"/>
  <p:tag name="BUBBLENAMEVISIBLE" val="True"/>
  <p:tag name="BUBBLESIZEVISIBLE" val="True"/>
  <p:tag name="BUBBLEVALUEFORMAT" val="0.0"/>
  <p:tag name="BUBBLEGROUPING" val="3"/>
  <p:tag name="DEFAULTNUMTEAMS" val="5"/>
  <p:tag name="CUSTOMGRIDBACKCOLOR" val="-2830136"/>
  <p:tag name="CUSTOMCELLFORECOLOR" val="-16777216"/>
  <p:tag name="CUSTOMCELLBACKCOLOR1" val="-657956"/>
  <p:tag name="CUSTOMCELLBACKCOLOR2" val="-13395457"/>
  <p:tag name="CUSTOMCELLBACKCOLOR3" val="-268652"/>
  <p:tag name="CUSTOMCELLBACKCOLOR4" val="-8355712"/>
  <p:tag name="USESCHEMECOLORS" val="True"/>
  <p:tag name="DISPLAYNAME" val="True"/>
  <p:tag name="DISPLAYDEVICENUMBER" val="True"/>
  <p:tag name="DISPLAYDEVICEID" val="True"/>
  <p:tag name="GRIDOPACITY" val="90"/>
  <p:tag name="GRIDROTATIONINTERVAL" val="2"/>
  <p:tag name="AUTOSIZEGRID" val="True"/>
  <p:tag name="GRIDSIZE" val="{Width=800, Height=600}"/>
  <p:tag name="GRIDPOSITION" val="1"/>
  <p:tag name="GRIDFONTSIZE" val="12"/>
  <p:tag name="POLLINGCYCLE" val="2"/>
  <p:tag name="CHARTCOLORS" val="1"/>
  <p:tag name="CHARTLABELS" val="0"/>
  <p:tag name="RESETCHARTS" val="True"/>
  <p:tag name="INCLUDENONRESPONDERS" val="False"/>
  <p:tag name="MULTIRESPDIVISOR" val="1"/>
  <p:tag name="INCLUDEPPT" val="True"/>
  <p:tag name="ALLOWUSERFEEDBACK" val="True"/>
  <p:tag name="CORRECTPOINTVALUE" val="100"/>
  <p:tag name="INCORRECTPOINTVALUE" val="0"/>
  <p:tag name="REALTIMEBACKUP" val="False"/>
  <p:tag name="REALTIMEBACKUPPATH" val="(None)"/>
  <p:tag name="ZEROBASED" val="False"/>
  <p:tag name="AUTOADJUSTPARTRANGE" val="True"/>
  <p:tag name="CHARTSCALE" val="True"/>
  <p:tag name="FIBDISPLAYRESULTS" val="True"/>
  <p:tag name="FIBNUMRESULTS" val="5"/>
  <p:tag name="FIBINCLUDEOTHER" val="True"/>
  <p:tag name="FIBDISPLAYKEYWORDS" val="True"/>
  <p:tag name="PRRESPONSE1" val="10"/>
  <p:tag name="PRRESPONSE2" val="9"/>
  <p:tag name="PRRESPONSE3" val="8"/>
  <p:tag name="PRRESPONSE4" val="7"/>
  <p:tag name="PRRESPONSE5" val="6"/>
  <p:tag name="PRRESPONSE6" val="5"/>
  <p:tag name="PRRESPONSE7" val="4"/>
  <p:tag name="PRRESPONSE8" val="3"/>
  <p:tag name="PRRESPONSE9" val="2"/>
  <p:tag name="PRRESPONSE10" val="1"/>
  <p:tag name="SHOWFLASHWARNING" val="True"/>
  <p:tag name="ALWAYSOPENPOLL" val="False"/>
  <p:tag name="ADVANCEDSETTINGSVIEW" val="True"/>
  <p:tag name="POWERPOINTVERSION" val="14.0"/>
  <p:tag name="TASKPANEKEY" val="70f61ca7-19a7-4622-8659-7ae6fb16f2c8"/>
  <p:tag name="EXPANDSHOWBAR" val="True"/>
  <p:tag name="WASPOLLED" val="415FB79CDAB1455296D693E64879D583"/>
  <p:tag name="TPVERSION" val="5"/>
  <p:tag name="TPFULLVERSION" val="5033.3.3.11"/>
  <p:tag name="PPTVERSION" val="14"/>
  <p:tag name="TPOS" val="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14578</TotalTime>
  <Words>1444</Words>
  <Application>Microsoft Macintosh PowerPoint</Application>
  <PresentationFormat>On-screen Show (4:3)</PresentationFormat>
  <Paragraphs>228</Paragraphs>
  <Slides>35</Slides>
  <Notes>35</Notes>
  <HiddenSlides>4</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Abril Text</vt:lpstr>
      <vt:lpstr>Arial</vt:lpstr>
      <vt:lpstr>Calibri</vt:lpstr>
      <vt:lpstr>Wingdings</vt:lpstr>
      <vt:lpstr>Office Theme</vt:lpstr>
      <vt:lpstr>CS608 Algorithms</vt:lpstr>
      <vt:lpstr>Week 7 Agenda</vt:lpstr>
      <vt:lpstr>Le Quiz</vt:lpstr>
      <vt:lpstr>Balanced and B-Trees</vt:lpstr>
      <vt:lpstr>Red-Black Trees</vt:lpstr>
      <vt:lpstr>Homework Problem 1</vt:lpstr>
      <vt:lpstr>Homework Problem 1</vt:lpstr>
      <vt:lpstr>Homework Problem 2</vt:lpstr>
      <vt:lpstr>Homework Problem 2</vt:lpstr>
      <vt:lpstr>Actual Google Interview Questions</vt:lpstr>
      <vt:lpstr>An Outside Expert</vt:lpstr>
      <vt:lpstr>PowerPoint Presentation</vt:lpstr>
      <vt:lpstr>PowerPoint Presentation</vt:lpstr>
      <vt:lpstr>Dynamic Programming</vt:lpstr>
      <vt:lpstr>PowerPoint Presentation</vt:lpstr>
      <vt:lpstr>PowerPoint Presentation</vt:lpstr>
      <vt:lpstr>PowerPoint Presentation</vt:lpstr>
      <vt:lpstr>Make a Midterm</vt:lpstr>
      <vt:lpstr>Make a Midterm</vt:lpstr>
      <vt:lpstr>Make a Midterm</vt:lpstr>
      <vt:lpstr>Make a Midterm</vt:lpstr>
      <vt:lpstr>Make a Midterm</vt:lpstr>
      <vt:lpstr>Make a Midterm</vt:lpstr>
      <vt:lpstr>Make a Midterm</vt:lpstr>
      <vt:lpstr>Make a Midterm</vt:lpstr>
      <vt:lpstr>Google Interview</vt:lpstr>
      <vt:lpstr>PowerPoint Presentation</vt:lpstr>
      <vt:lpstr>PowerPoint Presentation</vt:lpstr>
      <vt:lpstr>Exercise 13.1-5 page 312 Team Neuschwanstein</vt:lpstr>
      <vt:lpstr>PowerPoint Presentation</vt:lpstr>
      <vt:lpstr>Problem 13.1-6: Team Hamburg</vt:lpstr>
      <vt:lpstr>PowerPoint Presentation</vt:lpstr>
      <vt:lpstr>Exercise 13.3-3: Goethe</vt:lpstr>
      <vt:lpstr>PowerPoint Presentation</vt:lpstr>
      <vt:lpstr>Wrap-up and review</vt:lpstr>
    </vt:vector>
  </TitlesOfParts>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mtondo</dc:creator>
  <cp:lastModifiedBy>Microsoft Office User</cp:lastModifiedBy>
  <cp:revision>504</cp:revision>
  <dcterms:created xsi:type="dcterms:W3CDTF">2011-11-29T17:33:16Z</dcterms:created>
  <dcterms:modified xsi:type="dcterms:W3CDTF">2018-03-06T23:14:38Z</dcterms:modified>
</cp:coreProperties>
</file>